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32" r:id="rId2"/>
    <p:sldId id="413" r:id="rId3"/>
    <p:sldId id="447" r:id="rId4"/>
    <p:sldId id="446" r:id="rId5"/>
    <p:sldId id="448" r:id="rId6"/>
    <p:sldId id="449" r:id="rId7"/>
    <p:sldId id="451" r:id="rId8"/>
    <p:sldId id="455" r:id="rId9"/>
    <p:sldId id="454" r:id="rId10"/>
    <p:sldId id="453" r:id="rId11"/>
    <p:sldId id="414" r:id="rId12"/>
    <p:sldId id="445" r:id="rId13"/>
    <p:sldId id="271" r:id="rId14"/>
  </p:sldIdLst>
  <p:sldSz cx="9144000" cy="6858000" type="screen4x3"/>
  <p:notesSz cx="6669088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EE7294-EDE4-4389-946B-3BB12F4ADB22}">
          <p14:sldIdLst>
            <p14:sldId id="432"/>
            <p14:sldId id="413"/>
            <p14:sldId id="447"/>
            <p14:sldId id="446"/>
            <p14:sldId id="448"/>
            <p14:sldId id="449"/>
            <p14:sldId id="451"/>
            <p14:sldId id="455"/>
            <p14:sldId id="454"/>
            <p14:sldId id="453"/>
            <p14:sldId id="414"/>
            <p14:sldId id="445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5EE"/>
    <a:srgbClr val="00359E"/>
    <a:srgbClr val="FF0066"/>
    <a:srgbClr val="FDF7ED"/>
    <a:srgbClr val="F7FDDB"/>
    <a:srgbClr val="FDF9ED"/>
    <a:srgbClr val="BE0602"/>
    <a:srgbClr val="FFF2DD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0" autoAdjust="0"/>
    <p:restoredTop sz="90409" autoAdjust="0"/>
  </p:normalViewPr>
  <p:slideViewPr>
    <p:cSldViewPr>
      <p:cViewPr>
        <p:scale>
          <a:sx n="75" d="100"/>
          <a:sy n="75" d="100"/>
        </p:scale>
        <p:origin x="-13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6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151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ECBFA3-A623-4FDF-98AA-4B6EA623201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1D4909-3051-47F3-A6E6-5FBD5A9CD732}">
      <dgm:prSet phldrT="[Текст]" phldr="1"/>
      <dgm:spPr/>
      <dgm:t>
        <a:bodyPr/>
        <a:lstStyle/>
        <a:p>
          <a:endParaRPr lang="ru-RU"/>
        </a:p>
      </dgm:t>
    </dgm:pt>
    <dgm:pt modelId="{93B21744-E0CE-4B4B-9B9B-7640C6A2E392}" type="parTrans" cxnId="{9E809693-36AE-44A2-A240-A6383DD7C7D8}">
      <dgm:prSet/>
      <dgm:spPr/>
      <dgm:t>
        <a:bodyPr/>
        <a:lstStyle/>
        <a:p>
          <a:endParaRPr lang="ru-RU"/>
        </a:p>
      </dgm:t>
    </dgm:pt>
    <dgm:pt modelId="{8B999B30-957C-45CC-A239-F81D3D15AFEB}" type="sibTrans" cxnId="{9E809693-36AE-44A2-A240-A6383DD7C7D8}">
      <dgm:prSet/>
      <dgm:spPr/>
      <dgm:t>
        <a:bodyPr/>
        <a:lstStyle/>
        <a:p>
          <a:endParaRPr lang="ru-RU"/>
        </a:p>
      </dgm:t>
    </dgm:pt>
    <dgm:pt modelId="{7033ADD1-0201-47C6-BC83-FC89156404C7}">
      <dgm:prSet phldrT="[Текст]"/>
      <dgm:spPr/>
      <dgm:t>
        <a:bodyPr/>
        <a:lstStyle/>
        <a:p>
          <a:r>
            <a:rPr lang="ru-RU" dirty="0" smtClean="0"/>
            <a:t>Заявка</a:t>
          </a:r>
          <a:endParaRPr lang="ru-RU" dirty="0"/>
        </a:p>
      </dgm:t>
    </dgm:pt>
    <dgm:pt modelId="{A2B04FE8-49E1-4ECC-A4D8-A9571AE70A1A}" type="parTrans" cxnId="{2714D684-D44F-4CD1-AE71-8F17763E2809}">
      <dgm:prSet/>
      <dgm:spPr/>
      <dgm:t>
        <a:bodyPr/>
        <a:lstStyle/>
        <a:p>
          <a:endParaRPr lang="ru-RU"/>
        </a:p>
      </dgm:t>
    </dgm:pt>
    <dgm:pt modelId="{F4FF8C87-5D38-441E-8925-22010E08D9A9}" type="sibTrans" cxnId="{2714D684-D44F-4CD1-AE71-8F17763E2809}">
      <dgm:prSet/>
      <dgm:spPr/>
      <dgm:t>
        <a:bodyPr/>
        <a:lstStyle/>
        <a:p>
          <a:endParaRPr lang="ru-RU"/>
        </a:p>
      </dgm:t>
    </dgm:pt>
    <dgm:pt modelId="{B84C2F75-4431-454E-AE07-997CBB511509}">
      <dgm:prSet phldrT="[Текст]" phldr="1"/>
      <dgm:spPr/>
      <dgm:t>
        <a:bodyPr/>
        <a:lstStyle/>
        <a:p>
          <a:endParaRPr lang="ru-RU" dirty="0"/>
        </a:p>
      </dgm:t>
    </dgm:pt>
    <dgm:pt modelId="{B703FF15-2A6D-4883-B187-0F7AB69679F4}" type="parTrans" cxnId="{4841C2AC-45F7-4B9A-ABB3-B33EE53BB6AD}">
      <dgm:prSet/>
      <dgm:spPr/>
      <dgm:t>
        <a:bodyPr/>
        <a:lstStyle/>
        <a:p>
          <a:endParaRPr lang="ru-RU"/>
        </a:p>
      </dgm:t>
    </dgm:pt>
    <dgm:pt modelId="{5EA9E610-63F0-47D2-864C-EE1BA19BC307}" type="sibTrans" cxnId="{4841C2AC-45F7-4B9A-ABB3-B33EE53BB6AD}">
      <dgm:prSet/>
      <dgm:spPr/>
      <dgm:t>
        <a:bodyPr/>
        <a:lstStyle/>
        <a:p>
          <a:endParaRPr lang="ru-RU"/>
        </a:p>
      </dgm:t>
    </dgm:pt>
    <dgm:pt modelId="{C7C3BD24-ECF4-4A1E-8CB8-50C97F129EC7}">
      <dgm:prSet phldrT="[Текст]"/>
      <dgm:spPr/>
      <dgm:t>
        <a:bodyPr/>
        <a:lstStyle/>
        <a:p>
          <a:r>
            <a:rPr lang="ru-RU" dirty="0" smtClean="0"/>
            <a:t>Предварительная оценка</a:t>
          </a:r>
          <a:endParaRPr lang="ru-RU" dirty="0"/>
        </a:p>
      </dgm:t>
    </dgm:pt>
    <dgm:pt modelId="{A77135C0-3052-4803-8FA1-BA593D612A8E}" type="parTrans" cxnId="{2395EC70-7D81-4B0A-A019-BC0C9570F946}">
      <dgm:prSet/>
      <dgm:spPr/>
      <dgm:t>
        <a:bodyPr/>
        <a:lstStyle/>
        <a:p>
          <a:endParaRPr lang="ru-RU"/>
        </a:p>
      </dgm:t>
    </dgm:pt>
    <dgm:pt modelId="{5840BF4C-B85B-47C0-B592-C823FC8EADAA}" type="sibTrans" cxnId="{2395EC70-7D81-4B0A-A019-BC0C9570F946}">
      <dgm:prSet/>
      <dgm:spPr/>
      <dgm:t>
        <a:bodyPr/>
        <a:lstStyle/>
        <a:p>
          <a:endParaRPr lang="ru-RU"/>
        </a:p>
      </dgm:t>
    </dgm:pt>
    <dgm:pt modelId="{CA9E35DC-4C35-4105-BFEB-82EBFB9D94AF}">
      <dgm:prSet phldrT="[Текст]" phldr="1"/>
      <dgm:spPr/>
      <dgm:t>
        <a:bodyPr/>
        <a:lstStyle/>
        <a:p>
          <a:endParaRPr lang="ru-RU" dirty="0"/>
        </a:p>
      </dgm:t>
    </dgm:pt>
    <dgm:pt modelId="{7746249F-44CF-48F6-8878-2F5C43B80ED1}" type="parTrans" cxnId="{6A287A03-5344-4F53-A3C1-22AF7A386001}">
      <dgm:prSet/>
      <dgm:spPr/>
      <dgm:t>
        <a:bodyPr/>
        <a:lstStyle/>
        <a:p>
          <a:endParaRPr lang="ru-RU"/>
        </a:p>
      </dgm:t>
    </dgm:pt>
    <dgm:pt modelId="{DA0ED900-DD02-4F41-BBC8-98BB3BE34B16}" type="sibTrans" cxnId="{6A287A03-5344-4F53-A3C1-22AF7A386001}">
      <dgm:prSet/>
      <dgm:spPr/>
      <dgm:t>
        <a:bodyPr/>
        <a:lstStyle/>
        <a:p>
          <a:endParaRPr lang="ru-RU"/>
        </a:p>
      </dgm:t>
    </dgm:pt>
    <dgm:pt modelId="{E8174088-5C66-48D8-AC58-318AD4A12CBE}">
      <dgm:prSet phldrT="[Текст]"/>
      <dgm:spPr/>
      <dgm:t>
        <a:bodyPr/>
        <a:lstStyle/>
        <a:p>
          <a:r>
            <a:rPr lang="ru-RU" dirty="0" smtClean="0"/>
            <a:t>Основная оценка</a:t>
          </a:r>
          <a:endParaRPr lang="ru-RU" dirty="0"/>
        </a:p>
      </dgm:t>
    </dgm:pt>
    <dgm:pt modelId="{CCB6B064-4396-4F2B-973F-57FC3DA287B9}" type="parTrans" cxnId="{B0A4A3E3-9798-4193-9DE9-E4E36030A63A}">
      <dgm:prSet/>
      <dgm:spPr/>
      <dgm:t>
        <a:bodyPr/>
        <a:lstStyle/>
        <a:p>
          <a:endParaRPr lang="ru-RU"/>
        </a:p>
      </dgm:t>
    </dgm:pt>
    <dgm:pt modelId="{B5B46FDF-E93E-4B19-B496-B9FFADA8821C}" type="sibTrans" cxnId="{B0A4A3E3-9798-4193-9DE9-E4E36030A63A}">
      <dgm:prSet/>
      <dgm:spPr/>
      <dgm:t>
        <a:bodyPr/>
        <a:lstStyle/>
        <a:p>
          <a:endParaRPr lang="ru-RU"/>
        </a:p>
      </dgm:t>
    </dgm:pt>
    <dgm:pt modelId="{4D213CCE-41FE-48F4-9F60-B4B29859D434}">
      <dgm:prSet phldrT="[Текст]"/>
      <dgm:spPr/>
      <dgm:t>
        <a:bodyPr/>
        <a:lstStyle/>
        <a:p>
          <a:endParaRPr lang="ru-RU" dirty="0"/>
        </a:p>
      </dgm:t>
    </dgm:pt>
    <dgm:pt modelId="{74EFE1E8-DBEA-4A78-93FD-F40637AB0535}" type="parTrans" cxnId="{9ADE25F1-AB0A-4292-A1F8-05EAF87CC88A}">
      <dgm:prSet/>
      <dgm:spPr/>
      <dgm:t>
        <a:bodyPr/>
        <a:lstStyle/>
        <a:p>
          <a:endParaRPr lang="ru-RU"/>
        </a:p>
      </dgm:t>
    </dgm:pt>
    <dgm:pt modelId="{B50E0C1D-4B37-4640-8DB6-10053BBEF710}" type="sibTrans" cxnId="{9ADE25F1-AB0A-4292-A1F8-05EAF87CC88A}">
      <dgm:prSet/>
      <dgm:spPr/>
      <dgm:t>
        <a:bodyPr/>
        <a:lstStyle/>
        <a:p>
          <a:endParaRPr lang="ru-RU"/>
        </a:p>
      </dgm:t>
    </dgm:pt>
    <dgm:pt modelId="{3C71CE4C-57BA-43AF-B46D-7588A4E69883}">
      <dgm:prSet/>
      <dgm:spPr/>
      <dgm:t>
        <a:bodyPr/>
        <a:lstStyle/>
        <a:p>
          <a:endParaRPr lang="ru-RU" dirty="0"/>
        </a:p>
      </dgm:t>
    </dgm:pt>
    <dgm:pt modelId="{442A3095-D0CC-480A-A078-BA53853A16F1}" type="parTrans" cxnId="{42F9BB36-358F-45F2-A2D9-BD44ED85ED77}">
      <dgm:prSet/>
      <dgm:spPr/>
      <dgm:t>
        <a:bodyPr/>
        <a:lstStyle/>
        <a:p>
          <a:endParaRPr lang="ru-RU"/>
        </a:p>
      </dgm:t>
    </dgm:pt>
    <dgm:pt modelId="{60913083-8466-4208-BFA7-15006710ED3E}" type="sibTrans" cxnId="{42F9BB36-358F-45F2-A2D9-BD44ED85ED77}">
      <dgm:prSet/>
      <dgm:spPr/>
      <dgm:t>
        <a:bodyPr/>
        <a:lstStyle/>
        <a:p>
          <a:endParaRPr lang="ru-RU"/>
        </a:p>
      </dgm:t>
    </dgm:pt>
    <dgm:pt modelId="{508DB518-E3DC-464D-8988-66FED857CB5E}">
      <dgm:prSet/>
      <dgm:spPr/>
      <dgm:t>
        <a:bodyPr/>
        <a:lstStyle/>
        <a:p>
          <a:r>
            <a:rPr lang="ru-RU" dirty="0" smtClean="0"/>
            <a:t>Принятие решения</a:t>
          </a:r>
          <a:endParaRPr lang="ru-RU" dirty="0"/>
        </a:p>
      </dgm:t>
    </dgm:pt>
    <dgm:pt modelId="{65D83883-75FB-4956-8509-6217F01FF299}" type="parTrans" cxnId="{3F6377B1-C4DB-40B7-A994-C58206F0EA73}">
      <dgm:prSet/>
      <dgm:spPr/>
      <dgm:t>
        <a:bodyPr/>
        <a:lstStyle/>
        <a:p>
          <a:endParaRPr lang="ru-RU"/>
        </a:p>
      </dgm:t>
    </dgm:pt>
    <dgm:pt modelId="{88FFB0C1-BCCB-4556-85FB-9CBAE8EC6068}" type="sibTrans" cxnId="{3F6377B1-C4DB-40B7-A994-C58206F0EA73}">
      <dgm:prSet/>
      <dgm:spPr/>
      <dgm:t>
        <a:bodyPr/>
        <a:lstStyle/>
        <a:p>
          <a:endParaRPr lang="ru-RU"/>
        </a:p>
      </dgm:t>
    </dgm:pt>
    <dgm:pt modelId="{9A33A6A9-9AEE-4EA4-8907-611CBB32E544}">
      <dgm:prSet/>
      <dgm:spPr/>
      <dgm:t>
        <a:bodyPr/>
        <a:lstStyle/>
        <a:p>
          <a:r>
            <a:rPr lang="ru-RU" dirty="0" smtClean="0"/>
            <a:t>Повторная оценка</a:t>
          </a:r>
          <a:endParaRPr lang="ru-RU" dirty="0"/>
        </a:p>
      </dgm:t>
    </dgm:pt>
    <dgm:pt modelId="{A945199E-3130-4199-9DA2-7BA1A26FC865}" type="parTrans" cxnId="{131529E9-6AFE-48D5-97F3-AFBA794FBA2E}">
      <dgm:prSet/>
      <dgm:spPr/>
      <dgm:t>
        <a:bodyPr/>
        <a:lstStyle/>
        <a:p>
          <a:endParaRPr lang="ru-RU"/>
        </a:p>
      </dgm:t>
    </dgm:pt>
    <dgm:pt modelId="{8D99A71D-4272-45D2-94A2-A5DF1F57E266}" type="sibTrans" cxnId="{131529E9-6AFE-48D5-97F3-AFBA794FBA2E}">
      <dgm:prSet/>
      <dgm:spPr/>
      <dgm:t>
        <a:bodyPr/>
        <a:lstStyle/>
        <a:p>
          <a:endParaRPr lang="ru-RU"/>
        </a:p>
      </dgm:t>
    </dgm:pt>
    <dgm:pt modelId="{281C66B5-589D-488B-857C-1E3A23D6D935}" type="pres">
      <dgm:prSet presAssocID="{A2ECBFA3-A623-4FDF-98AA-4B6EA62320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CBE8E-8AA5-4294-B78C-F47F70CB66EC}" type="pres">
      <dgm:prSet presAssocID="{B31D4909-3051-47F3-A6E6-5FBD5A9CD732}" presName="composite" presStyleCnt="0"/>
      <dgm:spPr/>
    </dgm:pt>
    <dgm:pt modelId="{EE95F145-6651-4CBF-AAED-07741791AD1D}" type="pres">
      <dgm:prSet presAssocID="{B31D4909-3051-47F3-A6E6-5FBD5A9CD73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4BE7E-2C56-4323-9944-FCCA48E2DEFC}" type="pres">
      <dgm:prSet presAssocID="{B31D4909-3051-47F3-A6E6-5FBD5A9CD73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279C1-0D45-4BD1-A25F-4D279092C75E}" type="pres">
      <dgm:prSet presAssocID="{8B999B30-957C-45CC-A239-F81D3D15AFEB}" presName="sp" presStyleCnt="0"/>
      <dgm:spPr/>
    </dgm:pt>
    <dgm:pt modelId="{ED0B9028-5BAF-44C8-8503-9C3F82CFAA7B}" type="pres">
      <dgm:prSet presAssocID="{B84C2F75-4431-454E-AE07-997CBB511509}" presName="composite" presStyleCnt="0"/>
      <dgm:spPr/>
    </dgm:pt>
    <dgm:pt modelId="{273D5661-577F-4658-884A-E7A99F0504B8}" type="pres">
      <dgm:prSet presAssocID="{B84C2F75-4431-454E-AE07-997CBB51150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7CBF-4DB2-4F41-8A51-9C37C226EE23}" type="pres">
      <dgm:prSet presAssocID="{B84C2F75-4431-454E-AE07-997CBB51150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6ADF-9855-470F-8AE4-7A61BC4582E6}" type="pres">
      <dgm:prSet presAssocID="{5EA9E610-63F0-47D2-864C-EE1BA19BC307}" presName="sp" presStyleCnt="0"/>
      <dgm:spPr/>
    </dgm:pt>
    <dgm:pt modelId="{A90858C0-3590-4E9F-9FD5-D5D1836F325F}" type="pres">
      <dgm:prSet presAssocID="{CA9E35DC-4C35-4105-BFEB-82EBFB9D94AF}" presName="composite" presStyleCnt="0"/>
      <dgm:spPr/>
    </dgm:pt>
    <dgm:pt modelId="{DE6C8F88-2B82-46CD-BA64-A8042EE93BE6}" type="pres">
      <dgm:prSet presAssocID="{CA9E35DC-4C35-4105-BFEB-82EBFB9D94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0EB5-F6A4-4C1A-98F4-FA12349AA2A7}" type="pres">
      <dgm:prSet presAssocID="{CA9E35DC-4C35-4105-BFEB-82EBFB9D94A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6E31-99FA-4183-8189-DA7A4A4772EB}" type="pres">
      <dgm:prSet presAssocID="{DA0ED900-DD02-4F41-BBC8-98BB3BE34B16}" presName="sp" presStyleCnt="0"/>
      <dgm:spPr/>
    </dgm:pt>
    <dgm:pt modelId="{DD291349-34FB-4998-A9C0-823AF7019E25}" type="pres">
      <dgm:prSet presAssocID="{4D213CCE-41FE-48F4-9F60-B4B29859D434}" presName="composite" presStyleCnt="0"/>
      <dgm:spPr/>
    </dgm:pt>
    <dgm:pt modelId="{3799D516-2088-4C4D-BC49-C5C1356E7714}" type="pres">
      <dgm:prSet presAssocID="{4D213CCE-41FE-48F4-9F60-B4B29859D434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19A57-CBB1-4AC9-97E2-56592E88C55D}" type="pres">
      <dgm:prSet presAssocID="{4D213CCE-41FE-48F4-9F60-B4B29859D434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5537-5B65-4A80-8ECE-07876C08EA2B}" type="pres">
      <dgm:prSet presAssocID="{B50E0C1D-4B37-4640-8DB6-10053BBEF710}" presName="sp" presStyleCnt="0"/>
      <dgm:spPr/>
    </dgm:pt>
    <dgm:pt modelId="{F1807D0A-AB52-4888-A3B5-27C29E6E6728}" type="pres">
      <dgm:prSet presAssocID="{3C71CE4C-57BA-43AF-B46D-7588A4E69883}" presName="composite" presStyleCnt="0"/>
      <dgm:spPr/>
    </dgm:pt>
    <dgm:pt modelId="{134A097A-F76C-43A2-838F-08683FF69757}" type="pres">
      <dgm:prSet presAssocID="{3C71CE4C-57BA-43AF-B46D-7588A4E6988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D7AC5-3E30-48AD-AC85-93ECB9094C6A}" type="pres">
      <dgm:prSet presAssocID="{3C71CE4C-57BA-43AF-B46D-7588A4E6988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6377B1-C4DB-40B7-A994-C58206F0EA73}" srcId="{4D213CCE-41FE-48F4-9F60-B4B29859D434}" destId="{508DB518-E3DC-464D-8988-66FED857CB5E}" srcOrd="0" destOrd="0" parTransId="{65D83883-75FB-4956-8509-6217F01FF299}" sibTransId="{88FFB0C1-BCCB-4556-85FB-9CBAE8EC6068}"/>
    <dgm:cxn modelId="{8DA6F1B2-6E23-4C81-A9E5-534248732130}" type="presOf" srcId="{3C71CE4C-57BA-43AF-B46D-7588A4E69883}" destId="{134A097A-F76C-43A2-838F-08683FF69757}" srcOrd="0" destOrd="0" presId="urn:microsoft.com/office/officeart/2005/8/layout/chevron2"/>
    <dgm:cxn modelId="{CAEE9D7E-1542-467C-8843-BF114F2B7FEF}" type="presOf" srcId="{508DB518-E3DC-464D-8988-66FED857CB5E}" destId="{36019A57-CBB1-4AC9-97E2-56592E88C55D}" srcOrd="0" destOrd="0" presId="urn:microsoft.com/office/officeart/2005/8/layout/chevron2"/>
    <dgm:cxn modelId="{B0A4A3E3-9798-4193-9DE9-E4E36030A63A}" srcId="{CA9E35DC-4C35-4105-BFEB-82EBFB9D94AF}" destId="{E8174088-5C66-48D8-AC58-318AD4A12CBE}" srcOrd="0" destOrd="0" parTransId="{CCB6B064-4396-4F2B-973F-57FC3DA287B9}" sibTransId="{B5B46FDF-E93E-4B19-B496-B9FFADA8821C}"/>
    <dgm:cxn modelId="{AFD02FC7-F35B-4854-8564-EBD8C9B41B4B}" type="presOf" srcId="{4D213CCE-41FE-48F4-9F60-B4B29859D434}" destId="{3799D516-2088-4C4D-BC49-C5C1356E7714}" srcOrd="0" destOrd="0" presId="urn:microsoft.com/office/officeart/2005/8/layout/chevron2"/>
    <dgm:cxn modelId="{6A287A03-5344-4F53-A3C1-22AF7A386001}" srcId="{A2ECBFA3-A623-4FDF-98AA-4B6EA623201A}" destId="{CA9E35DC-4C35-4105-BFEB-82EBFB9D94AF}" srcOrd="2" destOrd="0" parTransId="{7746249F-44CF-48F6-8878-2F5C43B80ED1}" sibTransId="{DA0ED900-DD02-4F41-BBC8-98BB3BE34B16}"/>
    <dgm:cxn modelId="{1BF8AE6A-417C-4CFF-B0D9-9D372B46CFF0}" type="presOf" srcId="{7033ADD1-0201-47C6-BC83-FC89156404C7}" destId="{31F4BE7E-2C56-4323-9944-FCCA48E2DEFC}" srcOrd="0" destOrd="0" presId="urn:microsoft.com/office/officeart/2005/8/layout/chevron2"/>
    <dgm:cxn modelId="{42F9BB36-358F-45F2-A2D9-BD44ED85ED77}" srcId="{A2ECBFA3-A623-4FDF-98AA-4B6EA623201A}" destId="{3C71CE4C-57BA-43AF-B46D-7588A4E69883}" srcOrd="4" destOrd="0" parTransId="{442A3095-D0CC-480A-A078-BA53853A16F1}" sibTransId="{60913083-8466-4208-BFA7-15006710ED3E}"/>
    <dgm:cxn modelId="{EC43C260-19DE-47A4-A860-C24CB394E41C}" type="presOf" srcId="{B84C2F75-4431-454E-AE07-997CBB511509}" destId="{273D5661-577F-4658-884A-E7A99F0504B8}" srcOrd="0" destOrd="0" presId="urn:microsoft.com/office/officeart/2005/8/layout/chevron2"/>
    <dgm:cxn modelId="{4841C2AC-45F7-4B9A-ABB3-B33EE53BB6AD}" srcId="{A2ECBFA3-A623-4FDF-98AA-4B6EA623201A}" destId="{B84C2F75-4431-454E-AE07-997CBB511509}" srcOrd="1" destOrd="0" parTransId="{B703FF15-2A6D-4883-B187-0F7AB69679F4}" sibTransId="{5EA9E610-63F0-47D2-864C-EE1BA19BC307}"/>
    <dgm:cxn modelId="{1139DF25-008E-484C-84FA-98D0FF0DB207}" type="presOf" srcId="{A2ECBFA3-A623-4FDF-98AA-4B6EA623201A}" destId="{281C66B5-589D-488B-857C-1E3A23D6D935}" srcOrd="0" destOrd="0" presId="urn:microsoft.com/office/officeart/2005/8/layout/chevron2"/>
    <dgm:cxn modelId="{668216C3-80C3-49EB-8A86-36B252C0BB4F}" type="presOf" srcId="{B31D4909-3051-47F3-A6E6-5FBD5A9CD732}" destId="{EE95F145-6651-4CBF-AAED-07741791AD1D}" srcOrd="0" destOrd="0" presId="urn:microsoft.com/office/officeart/2005/8/layout/chevron2"/>
    <dgm:cxn modelId="{2714D684-D44F-4CD1-AE71-8F17763E2809}" srcId="{B31D4909-3051-47F3-A6E6-5FBD5A9CD732}" destId="{7033ADD1-0201-47C6-BC83-FC89156404C7}" srcOrd="0" destOrd="0" parTransId="{A2B04FE8-49E1-4ECC-A4D8-A9571AE70A1A}" sibTransId="{F4FF8C87-5D38-441E-8925-22010E08D9A9}"/>
    <dgm:cxn modelId="{EF4A5B18-C450-498F-AF3B-DB39CEE0E047}" type="presOf" srcId="{9A33A6A9-9AEE-4EA4-8907-611CBB32E544}" destId="{7DDD7AC5-3E30-48AD-AC85-93ECB9094C6A}" srcOrd="0" destOrd="0" presId="urn:microsoft.com/office/officeart/2005/8/layout/chevron2"/>
    <dgm:cxn modelId="{C9C43109-18FC-4D47-B422-FBA127EA4CB7}" type="presOf" srcId="{E8174088-5C66-48D8-AC58-318AD4A12CBE}" destId="{20A20EB5-F6A4-4C1A-98F4-FA12349AA2A7}" srcOrd="0" destOrd="0" presId="urn:microsoft.com/office/officeart/2005/8/layout/chevron2"/>
    <dgm:cxn modelId="{9ADE25F1-AB0A-4292-A1F8-05EAF87CC88A}" srcId="{A2ECBFA3-A623-4FDF-98AA-4B6EA623201A}" destId="{4D213CCE-41FE-48F4-9F60-B4B29859D434}" srcOrd="3" destOrd="0" parTransId="{74EFE1E8-DBEA-4A78-93FD-F40637AB0535}" sibTransId="{B50E0C1D-4B37-4640-8DB6-10053BBEF710}"/>
    <dgm:cxn modelId="{6CCF6161-0CFF-4DAF-8C8D-7AA8BE0A4FFF}" type="presOf" srcId="{C7C3BD24-ECF4-4A1E-8CB8-50C97F129EC7}" destId="{62DB7CBF-4DB2-4F41-8A51-9C37C226EE23}" srcOrd="0" destOrd="0" presId="urn:microsoft.com/office/officeart/2005/8/layout/chevron2"/>
    <dgm:cxn modelId="{131529E9-6AFE-48D5-97F3-AFBA794FBA2E}" srcId="{3C71CE4C-57BA-43AF-B46D-7588A4E69883}" destId="{9A33A6A9-9AEE-4EA4-8907-611CBB32E544}" srcOrd="0" destOrd="0" parTransId="{A945199E-3130-4199-9DA2-7BA1A26FC865}" sibTransId="{8D99A71D-4272-45D2-94A2-A5DF1F57E266}"/>
    <dgm:cxn modelId="{F5C4ED63-B947-4E18-AAF6-BA0BE6A5B8FB}" type="presOf" srcId="{CA9E35DC-4C35-4105-BFEB-82EBFB9D94AF}" destId="{DE6C8F88-2B82-46CD-BA64-A8042EE93BE6}" srcOrd="0" destOrd="0" presId="urn:microsoft.com/office/officeart/2005/8/layout/chevron2"/>
    <dgm:cxn modelId="{9E809693-36AE-44A2-A240-A6383DD7C7D8}" srcId="{A2ECBFA3-A623-4FDF-98AA-4B6EA623201A}" destId="{B31D4909-3051-47F3-A6E6-5FBD5A9CD732}" srcOrd="0" destOrd="0" parTransId="{93B21744-E0CE-4B4B-9B9B-7640C6A2E392}" sibTransId="{8B999B30-957C-45CC-A239-F81D3D15AFEB}"/>
    <dgm:cxn modelId="{2395EC70-7D81-4B0A-A019-BC0C9570F946}" srcId="{B84C2F75-4431-454E-AE07-997CBB511509}" destId="{C7C3BD24-ECF4-4A1E-8CB8-50C97F129EC7}" srcOrd="0" destOrd="0" parTransId="{A77135C0-3052-4803-8FA1-BA593D612A8E}" sibTransId="{5840BF4C-B85B-47C0-B592-C823FC8EADAA}"/>
    <dgm:cxn modelId="{97317478-D00C-4D11-8036-02DE12EFAC4D}" type="presParOf" srcId="{281C66B5-589D-488B-857C-1E3A23D6D935}" destId="{7D1CBE8E-8AA5-4294-B78C-F47F70CB66EC}" srcOrd="0" destOrd="0" presId="urn:microsoft.com/office/officeart/2005/8/layout/chevron2"/>
    <dgm:cxn modelId="{33B476A6-E468-4C13-BAD2-AD48D13F87B1}" type="presParOf" srcId="{7D1CBE8E-8AA5-4294-B78C-F47F70CB66EC}" destId="{EE95F145-6651-4CBF-AAED-07741791AD1D}" srcOrd="0" destOrd="0" presId="urn:microsoft.com/office/officeart/2005/8/layout/chevron2"/>
    <dgm:cxn modelId="{C9827892-D08B-42AF-A915-36281FBF0E25}" type="presParOf" srcId="{7D1CBE8E-8AA5-4294-B78C-F47F70CB66EC}" destId="{31F4BE7E-2C56-4323-9944-FCCA48E2DEFC}" srcOrd="1" destOrd="0" presId="urn:microsoft.com/office/officeart/2005/8/layout/chevron2"/>
    <dgm:cxn modelId="{B83B7792-1E92-4234-9E41-D5E7A7A4EAF9}" type="presParOf" srcId="{281C66B5-589D-488B-857C-1E3A23D6D935}" destId="{556279C1-0D45-4BD1-A25F-4D279092C75E}" srcOrd="1" destOrd="0" presId="urn:microsoft.com/office/officeart/2005/8/layout/chevron2"/>
    <dgm:cxn modelId="{751D25FC-8686-444F-8073-ABBD83C7F74B}" type="presParOf" srcId="{281C66B5-589D-488B-857C-1E3A23D6D935}" destId="{ED0B9028-5BAF-44C8-8503-9C3F82CFAA7B}" srcOrd="2" destOrd="0" presId="urn:microsoft.com/office/officeart/2005/8/layout/chevron2"/>
    <dgm:cxn modelId="{1D68AC2A-CDB1-4245-8FAB-873CB8B4EC8A}" type="presParOf" srcId="{ED0B9028-5BAF-44C8-8503-9C3F82CFAA7B}" destId="{273D5661-577F-4658-884A-E7A99F0504B8}" srcOrd="0" destOrd="0" presId="urn:microsoft.com/office/officeart/2005/8/layout/chevron2"/>
    <dgm:cxn modelId="{B2C101E8-5820-499C-8CDA-A883BC1B9DC9}" type="presParOf" srcId="{ED0B9028-5BAF-44C8-8503-9C3F82CFAA7B}" destId="{62DB7CBF-4DB2-4F41-8A51-9C37C226EE23}" srcOrd="1" destOrd="0" presId="urn:microsoft.com/office/officeart/2005/8/layout/chevron2"/>
    <dgm:cxn modelId="{E8919281-1AC9-4A73-A2C8-FC3A9911688E}" type="presParOf" srcId="{281C66B5-589D-488B-857C-1E3A23D6D935}" destId="{312A6ADF-9855-470F-8AE4-7A61BC4582E6}" srcOrd="3" destOrd="0" presId="urn:microsoft.com/office/officeart/2005/8/layout/chevron2"/>
    <dgm:cxn modelId="{079AD3E4-B096-4509-BD69-6EE7C31303EC}" type="presParOf" srcId="{281C66B5-589D-488B-857C-1E3A23D6D935}" destId="{A90858C0-3590-4E9F-9FD5-D5D1836F325F}" srcOrd="4" destOrd="0" presId="urn:microsoft.com/office/officeart/2005/8/layout/chevron2"/>
    <dgm:cxn modelId="{F092A410-01CA-4C4F-832B-82537158A488}" type="presParOf" srcId="{A90858C0-3590-4E9F-9FD5-D5D1836F325F}" destId="{DE6C8F88-2B82-46CD-BA64-A8042EE93BE6}" srcOrd="0" destOrd="0" presId="urn:microsoft.com/office/officeart/2005/8/layout/chevron2"/>
    <dgm:cxn modelId="{2CA36265-8FFD-49FA-9998-41956A2509B8}" type="presParOf" srcId="{A90858C0-3590-4E9F-9FD5-D5D1836F325F}" destId="{20A20EB5-F6A4-4C1A-98F4-FA12349AA2A7}" srcOrd="1" destOrd="0" presId="urn:microsoft.com/office/officeart/2005/8/layout/chevron2"/>
    <dgm:cxn modelId="{709B6E56-B7F7-4C07-8F06-3BFE33BB01B9}" type="presParOf" srcId="{281C66B5-589D-488B-857C-1E3A23D6D935}" destId="{A1ED6E31-99FA-4183-8189-DA7A4A4772EB}" srcOrd="5" destOrd="0" presId="urn:microsoft.com/office/officeart/2005/8/layout/chevron2"/>
    <dgm:cxn modelId="{6D70629A-3402-4482-B1D6-D363B9DB670B}" type="presParOf" srcId="{281C66B5-589D-488B-857C-1E3A23D6D935}" destId="{DD291349-34FB-4998-A9C0-823AF7019E25}" srcOrd="6" destOrd="0" presId="urn:microsoft.com/office/officeart/2005/8/layout/chevron2"/>
    <dgm:cxn modelId="{2777726C-57A0-4A28-99A3-2CD92B136D46}" type="presParOf" srcId="{DD291349-34FB-4998-A9C0-823AF7019E25}" destId="{3799D516-2088-4C4D-BC49-C5C1356E7714}" srcOrd="0" destOrd="0" presId="urn:microsoft.com/office/officeart/2005/8/layout/chevron2"/>
    <dgm:cxn modelId="{4DB05C85-04DF-4FD2-A335-99813C63E290}" type="presParOf" srcId="{DD291349-34FB-4998-A9C0-823AF7019E25}" destId="{36019A57-CBB1-4AC9-97E2-56592E88C55D}" srcOrd="1" destOrd="0" presId="urn:microsoft.com/office/officeart/2005/8/layout/chevron2"/>
    <dgm:cxn modelId="{FDF75BAC-9D97-4D49-B2C7-551D3FDF0950}" type="presParOf" srcId="{281C66B5-589D-488B-857C-1E3A23D6D935}" destId="{DE235537-5B65-4A80-8ECE-07876C08EA2B}" srcOrd="7" destOrd="0" presId="urn:microsoft.com/office/officeart/2005/8/layout/chevron2"/>
    <dgm:cxn modelId="{675FA8A7-4788-4A90-BEDE-23442ECA38F6}" type="presParOf" srcId="{281C66B5-589D-488B-857C-1E3A23D6D935}" destId="{F1807D0A-AB52-4888-A3B5-27C29E6E6728}" srcOrd="8" destOrd="0" presId="urn:microsoft.com/office/officeart/2005/8/layout/chevron2"/>
    <dgm:cxn modelId="{EC058DAB-C500-4B4C-9D7D-8C2D2244D4A6}" type="presParOf" srcId="{F1807D0A-AB52-4888-A3B5-27C29E6E6728}" destId="{134A097A-F76C-43A2-838F-08683FF69757}" srcOrd="0" destOrd="0" presId="urn:microsoft.com/office/officeart/2005/8/layout/chevron2"/>
    <dgm:cxn modelId="{8C336ACE-6138-4730-9448-3D1EE7C71D90}" type="presParOf" srcId="{F1807D0A-AB52-4888-A3B5-27C29E6E6728}" destId="{7DDD7AC5-3E30-48AD-AC85-93ECB9094C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5F145-6651-4CBF-AAED-07741791AD1D}">
      <dsp:nvSpPr>
        <dsp:cNvPr id="0" name=""/>
        <dsp:cNvSpPr/>
      </dsp:nvSpPr>
      <dsp:spPr>
        <a:xfrm rot="5400000">
          <a:off x="-139487" y="14147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1" y="327458"/>
        <a:ext cx="650941" cy="278974"/>
      </dsp:txXfrm>
    </dsp:sp>
    <dsp:sp modelId="{31F4BE7E-2C56-4323-9944-FCCA48E2DEFC}">
      <dsp:nvSpPr>
        <dsp:cNvPr id="0" name=""/>
        <dsp:cNvSpPr/>
      </dsp:nvSpPr>
      <dsp:spPr>
        <a:xfrm rot="5400000">
          <a:off x="3623647" y="-297071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Заявка</a:t>
          </a:r>
          <a:endParaRPr lang="ru-RU" sz="3700" kern="1200" dirty="0"/>
        </a:p>
      </dsp:txBody>
      <dsp:txXfrm rot="-5400000">
        <a:off x="650941" y="31494"/>
        <a:ext cx="6520351" cy="545431"/>
      </dsp:txXfrm>
    </dsp:sp>
    <dsp:sp modelId="{273D5661-577F-4658-884A-E7A99F0504B8}">
      <dsp:nvSpPr>
        <dsp:cNvPr id="0" name=""/>
        <dsp:cNvSpPr/>
      </dsp:nvSpPr>
      <dsp:spPr>
        <a:xfrm rot="5400000">
          <a:off x="-139487" y="95211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138102"/>
        <a:ext cx="650941" cy="278974"/>
      </dsp:txXfrm>
    </dsp:sp>
    <dsp:sp modelId="{62DB7CBF-4DB2-4F41-8A51-9C37C226EE23}">
      <dsp:nvSpPr>
        <dsp:cNvPr id="0" name=""/>
        <dsp:cNvSpPr/>
      </dsp:nvSpPr>
      <dsp:spPr>
        <a:xfrm rot="5400000">
          <a:off x="3623647" y="-2160076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Предварительная оценка</a:t>
          </a:r>
          <a:endParaRPr lang="ru-RU" sz="3700" kern="1200" dirty="0"/>
        </a:p>
      </dsp:txBody>
      <dsp:txXfrm rot="-5400000">
        <a:off x="650941" y="842137"/>
        <a:ext cx="6520351" cy="545431"/>
      </dsp:txXfrm>
    </dsp:sp>
    <dsp:sp modelId="{DE6C8F88-2B82-46CD-BA64-A8042EE93BE6}">
      <dsp:nvSpPr>
        <dsp:cNvPr id="0" name=""/>
        <dsp:cNvSpPr/>
      </dsp:nvSpPr>
      <dsp:spPr>
        <a:xfrm rot="5400000">
          <a:off x="-139487" y="1762761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1948745"/>
        <a:ext cx="650941" cy="278974"/>
      </dsp:txXfrm>
    </dsp:sp>
    <dsp:sp modelId="{20A20EB5-F6A4-4C1A-98F4-FA12349AA2A7}">
      <dsp:nvSpPr>
        <dsp:cNvPr id="0" name=""/>
        <dsp:cNvSpPr/>
      </dsp:nvSpPr>
      <dsp:spPr>
        <a:xfrm rot="5400000">
          <a:off x="3623647" y="-1349432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Основная оценка</a:t>
          </a:r>
          <a:endParaRPr lang="ru-RU" sz="3700" kern="1200" dirty="0"/>
        </a:p>
      </dsp:txBody>
      <dsp:txXfrm rot="-5400000">
        <a:off x="650941" y="1652781"/>
        <a:ext cx="6520351" cy="545431"/>
      </dsp:txXfrm>
    </dsp:sp>
    <dsp:sp modelId="{3799D516-2088-4C4D-BC49-C5C1356E7714}">
      <dsp:nvSpPr>
        <dsp:cNvPr id="0" name=""/>
        <dsp:cNvSpPr/>
      </dsp:nvSpPr>
      <dsp:spPr>
        <a:xfrm rot="5400000">
          <a:off x="-139487" y="2573404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2759388"/>
        <a:ext cx="650941" cy="278974"/>
      </dsp:txXfrm>
    </dsp:sp>
    <dsp:sp modelId="{36019A57-CBB1-4AC9-97E2-56592E88C55D}">
      <dsp:nvSpPr>
        <dsp:cNvPr id="0" name=""/>
        <dsp:cNvSpPr/>
      </dsp:nvSpPr>
      <dsp:spPr>
        <a:xfrm rot="5400000">
          <a:off x="3623647" y="-538789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Принятие решения</a:t>
          </a:r>
          <a:endParaRPr lang="ru-RU" sz="3700" kern="1200" dirty="0"/>
        </a:p>
      </dsp:txBody>
      <dsp:txXfrm rot="-5400000">
        <a:off x="650941" y="2463424"/>
        <a:ext cx="6520351" cy="545431"/>
      </dsp:txXfrm>
    </dsp:sp>
    <dsp:sp modelId="{134A097A-F76C-43A2-838F-08683FF69757}">
      <dsp:nvSpPr>
        <dsp:cNvPr id="0" name=""/>
        <dsp:cNvSpPr/>
      </dsp:nvSpPr>
      <dsp:spPr>
        <a:xfrm rot="5400000">
          <a:off x="-139487" y="3384048"/>
          <a:ext cx="929915" cy="6509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1" y="3570032"/>
        <a:ext cx="650941" cy="278974"/>
      </dsp:txXfrm>
    </dsp:sp>
    <dsp:sp modelId="{7DDD7AC5-3E30-48AD-AC85-93ECB9094C6A}">
      <dsp:nvSpPr>
        <dsp:cNvPr id="0" name=""/>
        <dsp:cNvSpPr/>
      </dsp:nvSpPr>
      <dsp:spPr>
        <a:xfrm rot="5400000">
          <a:off x="3623647" y="271853"/>
          <a:ext cx="604445" cy="65498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/>
            <a:t>Повторная оценка</a:t>
          </a:r>
          <a:endParaRPr lang="ru-RU" sz="3700" kern="1200" dirty="0"/>
        </a:p>
      </dsp:txBody>
      <dsp:txXfrm rot="-5400000">
        <a:off x="650941" y="3274067"/>
        <a:ext cx="6520351" cy="545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90616" cy="493397"/>
          </a:xfrm>
          <a:prstGeom prst="rect">
            <a:avLst/>
          </a:prstGeom>
        </p:spPr>
        <p:txBody>
          <a:bodyPr vert="horz" lIns="90553" tIns="45277" rIns="90553" bIns="4527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906" y="1"/>
            <a:ext cx="2890616" cy="493397"/>
          </a:xfrm>
          <a:prstGeom prst="rect">
            <a:avLst/>
          </a:prstGeom>
        </p:spPr>
        <p:txBody>
          <a:bodyPr vert="horz" lIns="90553" tIns="45277" rIns="90553" bIns="45277" rtlCol="0"/>
          <a:lstStyle>
            <a:lvl1pPr algn="r">
              <a:defRPr sz="1200"/>
            </a:lvl1pPr>
          </a:lstStyle>
          <a:p>
            <a:fld id="{F9FC8088-C3F1-4016-B3C5-030C4EE87009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7691"/>
            <a:ext cx="2890616" cy="493396"/>
          </a:xfrm>
          <a:prstGeom prst="rect">
            <a:avLst/>
          </a:prstGeom>
        </p:spPr>
        <p:txBody>
          <a:bodyPr vert="horz" lIns="90553" tIns="45277" rIns="90553" bIns="4527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906" y="9377691"/>
            <a:ext cx="2890616" cy="493396"/>
          </a:xfrm>
          <a:prstGeom prst="rect">
            <a:avLst/>
          </a:prstGeom>
        </p:spPr>
        <p:txBody>
          <a:bodyPr vert="horz" lIns="90553" tIns="45277" rIns="90553" bIns="45277" rtlCol="0" anchor="b"/>
          <a:lstStyle>
            <a:lvl1pPr algn="r">
              <a:defRPr sz="1200"/>
            </a:lvl1pPr>
          </a:lstStyle>
          <a:p>
            <a:fld id="{F21E9CAD-5AE5-4E76-8FC0-F9F6C093C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03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3633"/>
          </a:xfrm>
          <a:prstGeom prst="rect">
            <a:avLst/>
          </a:prstGeom>
        </p:spPr>
        <p:txBody>
          <a:bodyPr vert="horz" lIns="90553" tIns="45277" rIns="90553" bIns="4527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3633"/>
          </a:xfrm>
          <a:prstGeom prst="rect">
            <a:avLst/>
          </a:prstGeom>
        </p:spPr>
        <p:txBody>
          <a:bodyPr vert="horz" lIns="90553" tIns="45277" rIns="90553" bIns="45277" rtlCol="0"/>
          <a:lstStyle>
            <a:lvl1pPr algn="r">
              <a:defRPr sz="1200"/>
            </a:lvl1pPr>
          </a:lstStyle>
          <a:p>
            <a:fld id="{B185CFCC-6BDE-4FF1-8AA5-24CCEDC8163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41363"/>
            <a:ext cx="4932362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53" tIns="45277" rIns="90553" bIns="4527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689516"/>
            <a:ext cx="5335270" cy="4442698"/>
          </a:xfrm>
          <a:prstGeom prst="rect">
            <a:avLst/>
          </a:prstGeom>
        </p:spPr>
        <p:txBody>
          <a:bodyPr vert="horz" lIns="90553" tIns="45277" rIns="90553" bIns="4527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889938" cy="493633"/>
          </a:xfrm>
          <a:prstGeom prst="rect">
            <a:avLst/>
          </a:prstGeom>
        </p:spPr>
        <p:txBody>
          <a:bodyPr vert="horz" lIns="90553" tIns="45277" rIns="90553" bIns="4527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377319"/>
            <a:ext cx="2889938" cy="493633"/>
          </a:xfrm>
          <a:prstGeom prst="rect">
            <a:avLst/>
          </a:prstGeom>
        </p:spPr>
        <p:txBody>
          <a:bodyPr vert="horz" lIns="90553" tIns="45277" rIns="90553" bIns="45277" rtlCol="0" anchor="b"/>
          <a:lstStyle>
            <a:lvl1pPr algn="r">
              <a:defRPr sz="1200"/>
            </a:lvl1pPr>
          </a:lstStyle>
          <a:p>
            <a:fld id="{78EB053C-B7E3-4065-AEAA-6B72EEDE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1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B053C-B7E3-4065-AEAA-6B72EEDE6AA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95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248E-3A69-4898-AA22-3B920DA7D1BC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8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99A09-4BAF-4694-9E08-018E0EE6E971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3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714C-5588-49DC-89BB-B6480727CFC5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0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CA0-C5A5-4714-A450-605C83E50288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8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C035-78F6-4FDE-8039-A084B5DD2492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7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EBF-A186-49A6-A814-356E264A3E7C}" type="datetime1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8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59EE1-A64A-47AA-852E-EB5E77D79393}" type="datetime1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29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DFEA-6CF9-4648-BC88-E980C029942C}" type="datetime1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7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3721A-CC9A-4DC6-AD49-92FED57FE465}" type="datetime1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6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4B73-CC9D-435F-B682-E74285F270EE}" type="datetime1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C4C83-744A-4FE8-8210-DC1337691CFB}" type="datetime1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9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8A155-5FBA-497E-85B3-E70119875B5E}" type="datetime1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B8124-6597-4820-97AE-F5F4C2EA7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9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836713"/>
            <a:ext cx="6984776" cy="388843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Опыт прохождения </a:t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Национальной системой аккредитации Республики Беларусь предварительной оценки </a:t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со стороны Европейской организации по аккредитации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2072" y="6129064"/>
            <a:ext cx="6152728" cy="48286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4 октября 2016 года</a:t>
            </a:r>
            <a:endParaRPr lang="ru-RU" sz="2400" i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72072" y="5445224"/>
            <a:ext cx="6152728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2400" i="1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772072" y="4941168"/>
            <a:ext cx="6688360" cy="11989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dirty="0" err="1" smtClean="0"/>
              <a:t>Батаев</a:t>
            </a:r>
            <a:r>
              <a:rPr lang="ru-RU" sz="2400" dirty="0" smtClean="0"/>
              <a:t> А.В</a:t>
            </a:r>
            <a:r>
              <a:rPr lang="en-US" sz="2400"/>
              <a:t>.</a:t>
            </a:r>
            <a:endParaRPr lang="ru-RU" sz="2400" dirty="0" smtClean="0"/>
          </a:p>
          <a:p>
            <a:pPr algn="l"/>
            <a:r>
              <a:rPr lang="ru-RU" sz="2400" i="1" dirty="0" smtClean="0"/>
              <a:t>Ведущий специалист отдела международного сотрудничества</a:t>
            </a:r>
          </a:p>
          <a:p>
            <a:pPr algn="l"/>
            <a:r>
              <a:rPr lang="ru-RU" sz="2400" i="1" dirty="0" smtClean="0"/>
              <a:t>Белорусского государственного центра аккредитации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36795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Предварительная оценка БГЦА</a:t>
            </a:r>
            <a:br>
              <a:rPr lang="ru-RU" sz="4000" dirty="0" smtClean="0">
                <a:latin typeface="Century Gothic" panose="020B0502020202020204" pitchFamily="34" charset="0"/>
              </a:rPr>
            </a:br>
            <a:r>
              <a:rPr lang="ru-RU" sz="4000" dirty="0" smtClean="0">
                <a:latin typeface="Century Gothic" panose="020B0502020202020204" pitchFamily="34" charset="0"/>
              </a:rPr>
              <a:t>Методы оценки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925144"/>
          </a:xfrm>
        </p:spPr>
        <p:txBody>
          <a:bodyPr>
            <a:normAutofit/>
          </a:bodyPr>
          <a:lstStyle/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/>
              <a:t>и</a:t>
            </a:r>
            <a:r>
              <a:rPr lang="ru-RU" dirty="0" smtClean="0"/>
              <a:t>зучение документов БГЦА, направленных вместе с заявкой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интервью </a:t>
            </a:r>
            <a:r>
              <a:rPr lang="ru-RU" dirty="0"/>
              <a:t>с персоналом </a:t>
            </a:r>
            <a:r>
              <a:rPr lang="ru-RU" dirty="0" smtClean="0"/>
              <a:t>БГЦА, оценщиками 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анализ дел оценщиков 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анализ дел аккредитованных субъектов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/>
              <a:t>о</a:t>
            </a:r>
            <a:r>
              <a:rPr lang="ru-RU" dirty="0" smtClean="0"/>
              <a:t>днодневные наблюдения за оценкой в:</a:t>
            </a:r>
          </a:p>
          <a:p>
            <a:pPr marL="1344613" lvl="2" indent="-430213"/>
            <a:r>
              <a:rPr lang="ru-RU" sz="2200" dirty="0">
                <a:solidFill>
                  <a:prstClr val="black"/>
                </a:solidFill>
              </a:rPr>
              <a:t>испытательной </a:t>
            </a:r>
            <a:r>
              <a:rPr lang="ru-RU" sz="2200" dirty="0" smtClean="0">
                <a:solidFill>
                  <a:prstClr val="black"/>
                </a:solidFill>
              </a:rPr>
              <a:t>лаборатории</a:t>
            </a:r>
            <a:endParaRPr lang="en-US" sz="2200" dirty="0">
              <a:solidFill>
                <a:prstClr val="black"/>
              </a:solidFill>
            </a:endParaRPr>
          </a:p>
          <a:p>
            <a:pPr marL="1344613" lvl="2" indent="-430213"/>
            <a:r>
              <a:rPr lang="ru-RU" sz="2200" dirty="0">
                <a:solidFill>
                  <a:prstClr val="black"/>
                </a:solidFill>
              </a:rPr>
              <a:t>калибровочной </a:t>
            </a:r>
            <a:r>
              <a:rPr lang="ru-RU" sz="2200" dirty="0" smtClean="0">
                <a:solidFill>
                  <a:prstClr val="black"/>
                </a:solidFill>
              </a:rPr>
              <a:t>лаборатории</a:t>
            </a:r>
          </a:p>
          <a:p>
            <a:pPr marL="1344613" lvl="2" indent="-430213"/>
            <a:r>
              <a:rPr lang="ru-RU" sz="2200" dirty="0">
                <a:solidFill>
                  <a:prstClr val="black"/>
                </a:solidFill>
              </a:rPr>
              <a:t>органе по сертификации </a:t>
            </a:r>
            <a:r>
              <a:rPr lang="ru-RU" sz="2200" dirty="0" smtClean="0">
                <a:solidFill>
                  <a:prstClr val="black"/>
                </a:solidFill>
              </a:rPr>
              <a:t>продукции</a:t>
            </a: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entury Gothic" panose="020B0502020202020204" pitchFamily="34" charset="0"/>
              </a:rPr>
              <a:t>Заключение </a:t>
            </a:r>
            <a:r>
              <a:rPr lang="ru-RU" dirty="0" smtClean="0">
                <a:latin typeface="Century Gothic" panose="020B0502020202020204" pitchFamily="34" charset="0"/>
              </a:rPr>
              <a:t>экспертов ЕА: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pPr marL="538163" indent="-538163">
              <a:buFont typeface="Wingdings" panose="05000000000000000000" pitchFamily="2" charset="2"/>
              <a:buChar char="q"/>
            </a:pPr>
            <a:r>
              <a:rPr lang="ru-RU" dirty="0" smtClean="0"/>
              <a:t>«… БГЦА </a:t>
            </a:r>
            <a:r>
              <a:rPr lang="ru-RU" dirty="0"/>
              <a:t>обладает компетентным персоналом, соответствующей организационной структурой и профессионально осуществляет оценки на </a:t>
            </a:r>
            <a:r>
              <a:rPr lang="ru-RU" dirty="0" smtClean="0"/>
              <a:t>месте»</a:t>
            </a:r>
          </a:p>
          <a:p>
            <a:pPr marL="538163" indent="-538163">
              <a:buFont typeface="Wingdings" panose="05000000000000000000" pitchFamily="2" charset="2"/>
              <a:buChar char="q"/>
            </a:pPr>
            <a:r>
              <a:rPr lang="ru-RU" dirty="0" smtClean="0"/>
              <a:t>Выявлено </a:t>
            </a:r>
            <a:r>
              <a:rPr lang="ru-RU" b="1" dirty="0"/>
              <a:t>5 </a:t>
            </a:r>
            <a:r>
              <a:rPr lang="ru-RU" b="1" dirty="0" smtClean="0"/>
              <a:t>несоответствий и </a:t>
            </a:r>
            <a:r>
              <a:rPr lang="ru-RU" b="1" dirty="0"/>
              <a:t>7 </a:t>
            </a:r>
            <a:r>
              <a:rPr lang="ru-RU" b="1" dirty="0" smtClean="0"/>
              <a:t>рисков, </a:t>
            </a:r>
            <a:r>
              <a:rPr lang="ru-RU" dirty="0" smtClean="0"/>
              <a:t>которые могут привести к возникновению несоответствий</a:t>
            </a:r>
            <a:endParaRPr lang="ru-RU" dirty="0"/>
          </a:p>
          <a:p>
            <a:pPr marL="538163" indent="-538163">
              <a:buFont typeface="Wingdings" panose="05000000000000000000" pitchFamily="2" charset="2"/>
              <a:buChar char="q"/>
            </a:pPr>
            <a:r>
              <a:rPr lang="ru-RU" dirty="0"/>
              <a:t>Группа по оценке </a:t>
            </a:r>
            <a:r>
              <a:rPr lang="ru-RU" b="1" dirty="0"/>
              <a:t>рекомендует</a:t>
            </a:r>
            <a:r>
              <a:rPr lang="ru-RU" dirty="0"/>
              <a:t> </a:t>
            </a:r>
            <a:r>
              <a:rPr lang="ru-RU" b="1" dirty="0"/>
              <a:t>продолжить</a:t>
            </a:r>
            <a:r>
              <a:rPr lang="ru-RU" dirty="0"/>
              <a:t> процесс паритетной оценки органа по аккредитации БГЦА </a:t>
            </a:r>
            <a:r>
              <a:rPr lang="ru-RU" b="1" dirty="0"/>
              <a:t>при условии </a:t>
            </a:r>
            <a:r>
              <a:rPr lang="ru-RU" dirty="0" smtClean="0"/>
              <a:t>устранения несоответствий </a:t>
            </a:r>
            <a:r>
              <a:rPr lang="ru-RU" dirty="0"/>
              <a:t>и </a:t>
            </a:r>
            <a:r>
              <a:rPr lang="ru-RU" dirty="0" smtClean="0"/>
              <a:t>рисков»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67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5254896" y="1024354"/>
            <a:ext cx="3437681" cy="220977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54897" y="3434540"/>
            <a:ext cx="3437681" cy="300787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27973" y="999304"/>
            <a:ext cx="3931515" cy="548252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179889" y="260648"/>
            <a:ext cx="91440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entury Gothic" panose="020B0502020202020204" pitchFamily="34" charset="0"/>
                <a:ea typeface="+mj-ea"/>
                <a:cs typeface="+mj-cs"/>
              </a:rPr>
              <a:t>Подписание соглашений </a:t>
            </a:r>
            <a:r>
              <a:rPr lang="en-US" sz="2800" dirty="0">
                <a:latin typeface="Century Gothic" panose="020B0502020202020204" pitchFamily="34" charset="0"/>
                <a:ea typeface="+mj-ea"/>
                <a:cs typeface="+mj-cs"/>
              </a:rPr>
              <a:t>IAF MLA </a:t>
            </a:r>
            <a:r>
              <a:rPr lang="ru-RU" sz="2800" dirty="0">
                <a:latin typeface="Century Gothic" panose="020B0502020202020204" pitchFamily="34" charset="0"/>
                <a:ea typeface="+mj-ea"/>
                <a:cs typeface="+mj-cs"/>
              </a:rPr>
              <a:t>и </a:t>
            </a:r>
            <a:r>
              <a:rPr lang="en-US" sz="2800" dirty="0">
                <a:latin typeface="Century Gothic" panose="020B0502020202020204" pitchFamily="34" charset="0"/>
                <a:ea typeface="+mj-ea"/>
                <a:cs typeface="+mj-cs"/>
              </a:rPr>
              <a:t>ILAC MRA</a:t>
            </a:r>
            <a:endParaRPr lang="ru-RU" sz="2800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28791" y="1052736"/>
            <a:ext cx="2860162" cy="54000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13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БГЦА - ассоциированный член с 2011г.</a:t>
            </a:r>
          </a:p>
        </p:txBody>
      </p:sp>
      <p:pic>
        <p:nvPicPr>
          <p:cNvPr id="6" name="Picture 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13" y="892006"/>
            <a:ext cx="844127" cy="80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12089" y="1728586"/>
            <a:ext cx="3269627" cy="150554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spc="5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ЦЕЛЬ </a:t>
            </a:r>
          </a:p>
          <a:p>
            <a:pPr algn="just" eaLnBrk="1" hangingPunct="1">
              <a:lnSpc>
                <a:spcPts val="1300"/>
              </a:lnSpc>
              <a:defRPr/>
            </a:pP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двустороннее (БГЦА – ЕА) соглашение о признании в сферах: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испытания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калибровки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сертификация продукции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сертификации систем менеджмента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сертификации персонала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19323" y="3552732"/>
            <a:ext cx="3269627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300" b="1" dirty="0">
                <a:solidFill>
                  <a:srgbClr val="000000"/>
                </a:solidFill>
                <a:latin typeface="Arial Narrow" panose="020B0606020202030204" pitchFamily="34" charset="0"/>
              </a:rPr>
              <a:t>Я</a:t>
            </a:r>
            <a:r>
              <a:rPr lang="ru-RU" altLang="ru-RU" sz="13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нварь 2016 – предварительная оценка НСА РБ. Оценка выполнения требований: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9325" y="4091867"/>
            <a:ext cx="3269627" cy="830997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anose="05000000000000000000" pitchFamily="2" charset="2"/>
              <a:buChar char="q"/>
              <a:defRPr/>
            </a:pPr>
            <a:r>
              <a:rPr lang="ru-RU" altLang="ru-RU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законодательство ЕС в области оценки соответствия (в </a:t>
            </a:r>
            <a:r>
              <a:rPr lang="ru-RU" altLang="ru-RU" sz="120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т.ч</a:t>
            </a:r>
            <a:r>
              <a:rPr lang="ru-RU" altLang="ru-RU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. </a:t>
            </a:r>
            <a:r>
              <a:rPr lang="ru-RU" altLang="ru-RU" sz="120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Регл</a:t>
            </a:r>
            <a:r>
              <a:rPr lang="ru-RU" altLang="ru-RU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. ЕС 765/2008)</a:t>
            </a:r>
            <a:endParaRPr lang="ru-RU" altLang="ru-RU" sz="12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285750" indent="-285750" algn="just" eaLnBrk="1" hangingPunct="1">
              <a:buFont typeface="Wingdings" panose="05000000000000000000" pitchFamily="2" charset="2"/>
              <a:buChar char="q"/>
              <a:defRPr/>
            </a:pPr>
            <a:r>
              <a:rPr lang="ru-RU" altLang="ru-RU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международные стандарты </a:t>
            </a:r>
            <a:r>
              <a:rPr lang="ru-RU" altLang="ru-RU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серии 17000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q"/>
              <a:defRPr/>
            </a:pPr>
            <a:r>
              <a:rPr lang="ru-RU" altLang="ru-RU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документы </a:t>
            </a:r>
            <a:r>
              <a:rPr lang="en-US" altLang="ru-RU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EA</a:t>
            </a:r>
            <a:r>
              <a:rPr lang="en-US" altLang="ru-RU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, ILAC </a:t>
            </a:r>
            <a:r>
              <a:rPr lang="ru-RU" altLang="ru-RU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и </a:t>
            </a:r>
            <a:r>
              <a:rPr lang="en-US" altLang="ru-RU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IAF</a:t>
            </a:r>
            <a:endParaRPr lang="ru-RU" altLang="ru-RU" sz="12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2474" y="5260288"/>
            <a:ext cx="3269627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3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План корректирующих действий. Свидетельства выполнения.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2477" y="5805785"/>
            <a:ext cx="3269627" cy="492443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3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Решение Совета ЕА по продолжению оценки. Назначение даты и экспертов (~2017)</a:t>
            </a: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5"/>
          <a:stretch>
            <a:fillRect/>
          </a:stretch>
        </p:blipFill>
        <p:spPr bwMode="auto">
          <a:xfrm>
            <a:off x="7640149" y="1024523"/>
            <a:ext cx="933669" cy="79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353605" y="5154053"/>
            <a:ext cx="3213684" cy="1169551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С 2015 года </a:t>
            </a:r>
          </a:p>
          <a:p>
            <a:pPr algn="ctr" eaLnBrk="1" hangingPunct="1"/>
            <a:r>
              <a:rPr lang="ru-RU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п</a:t>
            </a:r>
            <a:r>
              <a:rPr lang="ru-RU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ризнание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ISO </a:t>
            </a:r>
            <a:r>
              <a:rPr lang="ru-RU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сертификатов РБ на системы менеджмента по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ISO</a:t>
            </a:r>
            <a:r>
              <a:rPr lang="ru-RU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:</a:t>
            </a:r>
            <a:endParaRPr lang="en-US" altLang="ru-RU" sz="1400" dirty="0" smtClean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algn="ctr" eaLnBrk="1" hangingPunct="1"/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9001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14001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22000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5001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13485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27001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22301</a:t>
            </a:r>
            <a:r>
              <a:rPr lang="en-US" altLang="ru-RU" sz="1400" dirty="0">
                <a:solidFill>
                  <a:srgbClr val="000000"/>
                </a:solidFill>
                <a:latin typeface="Arial Narrow" panose="020B0606020202030204" pitchFamily="34" charset="0"/>
              </a:rPr>
              <a:t>, </a:t>
            </a:r>
            <a:r>
              <a:rPr lang="en-US" altLang="ru-RU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16949</a:t>
            </a:r>
            <a:endParaRPr lang="ru-RU" altLang="ru-RU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353605" y="1124744"/>
            <a:ext cx="2065759" cy="54000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БГЦА - ассоциированный член с 2011 года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353605" y="3426515"/>
            <a:ext cx="2065759" cy="54000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БГЦА - член с 2015 года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5353605" y="1937182"/>
            <a:ext cx="3213683" cy="1172116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spc="5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ЦЕЛЬ </a:t>
            </a:r>
          </a:p>
          <a:p>
            <a:pPr algn="just" eaLnBrk="1" hangingPunct="1">
              <a:lnSpc>
                <a:spcPts val="1300"/>
              </a:lnSpc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Н</a:t>
            </a: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а </a:t>
            </a: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основе ЕА </a:t>
            </a:r>
            <a:r>
              <a:rPr lang="en-US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BLA </a:t>
            </a: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п</a:t>
            </a: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одписание </a:t>
            </a:r>
            <a:r>
              <a:rPr lang="en-US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ILAC MRA </a:t>
            </a: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в сферах: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испытания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калибровка </a:t>
            </a:r>
            <a:endParaRPr lang="en-US" altLang="ru-RU" sz="13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инсп</a:t>
            </a: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екция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5353605" y="3905476"/>
            <a:ext cx="3213683" cy="1172116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spc="5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ЦЕЛЬ </a:t>
            </a:r>
          </a:p>
          <a:p>
            <a:pPr algn="just" eaLnBrk="1" hangingPunct="1">
              <a:lnSpc>
                <a:spcPts val="1300"/>
              </a:lnSpc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На основе ЕА </a:t>
            </a:r>
            <a:r>
              <a:rPr lang="en-US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BLA </a:t>
            </a: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подписание </a:t>
            </a:r>
            <a:r>
              <a:rPr lang="en-US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IAF MLA  </a:t>
            </a: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в сферах: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сертификация продукции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сертификации систем менеджмента </a:t>
            </a:r>
          </a:p>
          <a:p>
            <a:pPr marL="450850" indent="-277813" algn="just" eaLnBrk="1" hangingPunct="1">
              <a:lnSpc>
                <a:spcPts val="1300"/>
              </a:lnSpc>
              <a:buFont typeface="Wingdings" panose="05000000000000000000" pitchFamily="2" charset="2"/>
              <a:buChar char="q"/>
              <a:defRPr/>
            </a:pPr>
            <a:r>
              <a:rPr lang="ru-RU" altLang="ru-RU" sz="1300" dirty="0">
                <a:solidFill>
                  <a:srgbClr val="000000"/>
                </a:solidFill>
                <a:latin typeface="Arial Narrow" panose="020B0606020202030204" pitchFamily="34" charset="0"/>
              </a:rPr>
              <a:t>сертификации </a:t>
            </a:r>
            <a:r>
              <a:rPr lang="ru-RU" altLang="ru-RU" sz="13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персонала</a:t>
            </a:r>
            <a:endParaRPr lang="ru-RU" altLang="ru-RU" sz="13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2048724" y="3280426"/>
            <a:ext cx="228566" cy="22670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2090123" y="4954125"/>
            <a:ext cx="228566" cy="22670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27" descr="D:\Emma_рабочая\Баннер\Баннер_материалы дизайнеру\картинки дополнительно\IA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157" y="3482074"/>
            <a:ext cx="983735" cy="61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Штриховая стрелка вправо 30"/>
          <p:cNvSpPr/>
          <p:nvPr/>
        </p:nvSpPr>
        <p:spPr>
          <a:xfrm>
            <a:off x="4426458" y="1824024"/>
            <a:ext cx="720000" cy="468000"/>
          </a:xfrm>
          <a:prstGeom prst="striped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Штриховая стрелка вправо 31"/>
          <p:cNvSpPr/>
          <p:nvPr/>
        </p:nvSpPr>
        <p:spPr>
          <a:xfrm>
            <a:off x="4455375" y="4025407"/>
            <a:ext cx="720000" cy="468000"/>
          </a:xfrm>
          <a:prstGeom prst="striped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826"/>
          <a:stretch>
            <a:fillRect/>
          </a:stretch>
        </p:blipFill>
        <p:spPr bwMode="auto">
          <a:xfrm>
            <a:off x="0" y="0"/>
            <a:ext cx="8789047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6838528" cy="1470025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517232"/>
            <a:ext cx="7128792" cy="7920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 smtClean="0"/>
              <a:t>Белорусский государственный центр аккредитации</a:t>
            </a:r>
          </a:p>
          <a:p>
            <a:pPr algn="l"/>
            <a:r>
              <a:rPr lang="en-US" sz="2400" dirty="0" smtClean="0"/>
              <a:t>www.bsca.by</a:t>
            </a:r>
          </a:p>
          <a:p>
            <a:pPr algn="l"/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0368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Процесс </a:t>
            </a:r>
            <a:br>
              <a:rPr lang="ru-RU" dirty="0" smtClean="0">
                <a:latin typeface="Century Gothic" panose="020B0502020202020204" pitchFamily="34" charset="0"/>
              </a:rPr>
            </a:br>
            <a:r>
              <a:rPr lang="ru-RU" dirty="0" smtClean="0">
                <a:latin typeface="Century Gothic" panose="020B0502020202020204" pitchFamily="34" charset="0"/>
              </a:rPr>
              <a:t>паритетной оценки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876" y="2230728"/>
            <a:ext cx="4906888" cy="36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Документ </a:t>
            </a:r>
            <a:r>
              <a:rPr lang="ru-RU" b="1" dirty="0" smtClean="0"/>
              <a:t>ЕА-2/02 М:2016 </a:t>
            </a:r>
            <a:r>
              <a:rPr lang="ru-RU" dirty="0" smtClean="0"/>
              <a:t>описывает процедуру ЕА по оценке органа по аккредитации, его схем и работы аккредитованных им органов по оценке соответствия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2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764" y="1700808"/>
            <a:ext cx="3195836" cy="468884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3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Цели процесса паритетной оценки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Установить </a:t>
            </a:r>
            <a:r>
              <a:rPr lang="ru-RU" sz="2600" b="1" dirty="0" smtClean="0"/>
              <a:t>доверие</a:t>
            </a:r>
            <a:r>
              <a:rPr lang="ru-RU" sz="2600" dirty="0" smtClean="0"/>
              <a:t> к тому, что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ОА проводит </a:t>
            </a:r>
            <a:r>
              <a:rPr lang="ru-RU" dirty="0" smtClean="0"/>
              <a:t>аккредитаци</a:t>
            </a:r>
            <a:r>
              <a:rPr lang="ru-RU" dirty="0"/>
              <a:t>ю</a:t>
            </a:r>
            <a:r>
              <a:rPr lang="ru-RU" dirty="0" smtClean="0"/>
              <a:t> </a:t>
            </a:r>
            <a:r>
              <a:rPr lang="ru-RU" dirty="0" smtClean="0"/>
              <a:t>в соответствии с </a:t>
            </a:r>
            <a:r>
              <a:rPr lang="ru-RU" b="1" dirty="0" smtClean="0"/>
              <a:t>Регламентом ЕС </a:t>
            </a:r>
            <a:r>
              <a:rPr lang="en-US" b="1" dirty="0"/>
              <a:t>765/2008</a:t>
            </a:r>
            <a:r>
              <a:rPr lang="en-US" dirty="0"/>
              <a:t>, </a:t>
            </a:r>
            <a:r>
              <a:rPr lang="en-US" b="1" dirty="0" smtClean="0"/>
              <a:t>ISO/IEC</a:t>
            </a:r>
            <a:r>
              <a:rPr lang="ru-RU" b="1" dirty="0" smtClean="0"/>
              <a:t> </a:t>
            </a:r>
            <a:r>
              <a:rPr lang="en-US" b="1" dirty="0" smtClean="0"/>
              <a:t>17011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b="1" dirty="0" smtClean="0"/>
              <a:t>соответствующими международными документами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Аккредитованные ООС полностью соответствуют требований аккредитации (</a:t>
            </a:r>
            <a:r>
              <a:rPr lang="ru-RU" b="1" dirty="0" smtClean="0"/>
              <a:t>стандарты </a:t>
            </a:r>
            <a:r>
              <a:rPr lang="en-US" b="1" dirty="0" smtClean="0"/>
              <a:t>ISO</a:t>
            </a:r>
            <a:r>
              <a:rPr lang="ru-RU" b="1" dirty="0"/>
              <a:t>,</a:t>
            </a:r>
            <a:r>
              <a:rPr lang="ru-RU" b="1" dirty="0" smtClean="0"/>
              <a:t> обязательные документы ЕА</a:t>
            </a:r>
            <a:r>
              <a:rPr lang="en-US" b="1" dirty="0" smtClean="0"/>
              <a:t>, ILAC, IAF</a:t>
            </a:r>
            <a:r>
              <a:rPr lang="ru-RU" b="1" dirty="0" smtClean="0"/>
              <a:t>, политики и процедуры ОА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Этапы паритетной оценки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50120781"/>
              </p:ext>
            </p:extLst>
          </p:nvPr>
        </p:nvGraphicFramePr>
        <p:xfrm>
          <a:off x="755576" y="1628800"/>
          <a:ext cx="72008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560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Этап заявки (1)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Направление заявки в Секретариат вместе с необходимой документацией на </a:t>
            </a:r>
            <a:r>
              <a:rPr lang="ru-RU" b="1" dirty="0" smtClean="0"/>
              <a:t>английском языке</a:t>
            </a:r>
            <a:r>
              <a:rPr lang="ru-RU" dirty="0" smtClean="0"/>
              <a:t>:</a:t>
            </a:r>
          </a:p>
          <a:p>
            <a:pPr marL="1344613" lvl="2" indent="-430213"/>
            <a:r>
              <a:rPr lang="ru-RU" dirty="0" smtClean="0"/>
              <a:t>Общая информация об органе по аккредитации</a:t>
            </a:r>
            <a:endParaRPr lang="en-US" dirty="0"/>
          </a:p>
          <a:p>
            <a:pPr marL="1344613" lvl="2" indent="-430213"/>
            <a:r>
              <a:rPr lang="ru-RU" dirty="0" smtClean="0"/>
              <a:t>Руководство по качеству и соответствующие документы системы менеджмента</a:t>
            </a:r>
            <a:endParaRPr lang="en-US" dirty="0"/>
          </a:p>
          <a:p>
            <a:pPr marL="1344613" lvl="2" indent="-430213"/>
            <a:r>
              <a:rPr lang="ru-RU" dirty="0" smtClean="0"/>
              <a:t>Критерии аккредитации</a:t>
            </a:r>
            <a:endParaRPr lang="en-US" dirty="0"/>
          </a:p>
          <a:p>
            <a:pPr marL="1344613" lvl="2" indent="-430213"/>
            <a:r>
              <a:rPr lang="ru-RU" dirty="0" smtClean="0"/>
              <a:t>Чек-лист соответствия </a:t>
            </a:r>
            <a:r>
              <a:rPr lang="en-US" dirty="0" smtClean="0"/>
              <a:t>ISO/IEC 17011 (EA-MAC/01-S17</a:t>
            </a:r>
            <a:r>
              <a:rPr lang="en-US" dirty="0"/>
              <a:t>)</a:t>
            </a:r>
          </a:p>
          <a:p>
            <a:pPr marL="1344613" lvl="2" indent="-430213"/>
            <a:r>
              <a:rPr lang="ru-RU" dirty="0" smtClean="0"/>
              <a:t>Статистическая информация </a:t>
            </a:r>
            <a:r>
              <a:rPr lang="en-US" dirty="0" smtClean="0"/>
              <a:t>(EA-MAC/01-S16</a:t>
            </a:r>
            <a:r>
              <a:rPr lang="en-US" dirty="0"/>
              <a:t>)</a:t>
            </a:r>
          </a:p>
          <a:p>
            <a:pPr marL="1344613" lvl="2" indent="-430213"/>
            <a:r>
              <a:rPr lang="ru-RU" dirty="0" smtClean="0"/>
              <a:t>Отчет о самооценке</a:t>
            </a:r>
            <a:r>
              <a:rPr lang="en-US" dirty="0" smtClean="0"/>
              <a:t> </a:t>
            </a:r>
            <a:r>
              <a:rPr lang="ru-RU" dirty="0" smtClean="0"/>
              <a:t>на соответствие требованиям </a:t>
            </a:r>
            <a:r>
              <a:rPr lang="en-US" dirty="0" smtClean="0"/>
              <a:t>ISO/IEC 17011</a:t>
            </a:r>
            <a:endParaRPr lang="ru-RU" dirty="0" smtClean="0"/>
          </a:p>
          <a:p>
            <a:pPr marL="1344613" lvl="2" indent="-430213"/>
            <a:r>
              <a:rPr lang="ru-RU" dirty="0" smtClean="0"/>
              <a:t>Отчет анализа со стороны руководства</a:t>
            </a:r>
          </a:p>
          <a:p>
            <a:pPr marL="1344613" lvl="2" indent="-430213"/>
            <a:r>
              <a:rPr lang="ru-RU" dirty="0" smtClean="0"/>
              <a:t>Отчет об участии ООС в ПК и МЛС</a:t>
            </a:r>
          </a:p>
          <a:p>
            <a:pPr marL="1344613" lvl="2" indent="-430213"/>
            <a:r>
              <a:rPr lang="ru-RU" dirty="0" smtClean="0"/>
              <a:t>Данные об оценщиках ОА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64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Этап заявки (2)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5141168"/>
          </a:xfrm>
        </p:spPr>
        <p:txBody>
          <a:bodyPr>
            <a:normAutofit fontScale="92500" lnSpcReduction="20000"/>
          </a:bodyPr>
          <a:lstStyle/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Заявка пересылается в Секретариат Совета по многостороннему соглашению </a:t>
            </a:r>
            <a:r>
              <a:rPr lang="en-US" b="1" dirty="0" smtClean="0"/>
              <a:t>EA-MAC</a:t>
            </a:r>
          </a:p>
          <a:p>
            <a:pPr marL="1344613" lvl="2" indent="-430213"/>
            <a:r>
              <a:rPr lang="ru-RU" dirty="0" smtClean="0"/>
              <a:t>Проверка достаточности направленных документов</a:t>
            </a:r>
            <a:endParaRPr lang="en-US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Руководящая группа </a:t>
            </a:r>
            <a:r>
              <a:rPr lang="en-US" b="1" dirty="0" smtClean="0"/>
              <a:t>MG MAC </a:t>
            </a:r>
            <a:r>
              <a:rPr lang="ru-RU" dirty="0" smtClean="0"/>
              <a:t>принимает заявку и назначает группу по оценке во главе с руководителем группы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b="1" dirty="0" smtClean="0"/>
              <a:t>Руководитель группы </a:t>
            </a:r>
            <a:r>
              <a:rPr lang="ru-RU" dirty="0" smtClean="0"/>
              <a:t>на основании анализа документов рекомендует </a:t>
            </a:r>
            <a:r>
              <a:rPr lang="en-US" b="1" dirty="0"/>
              <a:t>MG </a:t>
            </a:r>
            <a:r>
              <a:rPr lang="en-US" b="1" dirty="0" smtClean="0"/>
              <a:t>MAC</a:t>
            </a:r>
            <a:r>
              <a:rPr lang="ru-RU" b="1" dirty="0" smtClean="0"/>
              <a:t> </a:t>
            </a:r>
            <a:r>
              <a:rPr lang="ru-RU" dirty="0" smtClean="0"/>
              <a:t>приступить к этапу предварительной оценки</a:t>
            </a:r>
            <a:r>
              <a:rPr lang="en-US" b="1" dirty="0" smtClean="0"/>
              <a:t> </a:t>
            </a:r>
            <a:r>
              <a:rPr lang="ru-RU" b="1" dirty="0" smtClean="0"/>
              <a:t> 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6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72816"/>
            <a:ext cx="3024336" cy="4639942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97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Этап предварительной </a:t>
            </a:r>
            <a:br>
              <a:rPr lang="ru-RU" dirty="0" smtClean="0">
                <a:latin typeface="Century Gothic" panose="020B0502020202020204" pitchFamily="34" charset="0"/>
              </a:rPr>
            </a:br>
            <a:r>
              <a:rPr lang="ru-RU" dirty="0" smtClean="0">
                <a:latin typeface="Century Gothic" panose="020B0502020202020204" pitchFamily="34" charset="0"/>
              </a:rPr>
              <a:t>оценки ЕА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 smtClean="0">
                <a:latin typeface="Century Gothic" panose="020B0502020202020204" pitchFamily="34" charset="0"/>
              </a:rPr>
              <a:t>Цель</a:t>
            </a:r>
            <a:r>
              <a:rPr lang="ru-RU" dirty="0" smtClean="0"/>
              <a:t>: </a:t>
            </a:r>
            <a:r>
              <a:rPr lang="ru-RU" sz="3000" dirty="0" smtClean="0"/>
              <a:t>Определить готовность ОА к полной оценке</a:t>
            </a:r>
            <a:endParaRPr lang="ru-RU" dirty="0" smtClean="0"/>
          </a:p>
          <a:p>
            <a:pPr marL="0" indent="0">
              <a:buNone/>
            </a:pPr>
            <a:r>
              <a:rPr lang="ru-RU" sz="2600" b="1" dirty="0">
                <a:latin typeface="Century Gothic" panose="020B0502020202020204" pitchFamily="34" charset="0"/>
              </a:rPr>
              <a:t>Состав</a:t>
            </a:r>
            <a:r>
              <a:rPr lang="ru-RU" dirty="0" smtClean="0"/>
              <a:t>: </a:t>
            </a:r>
            <a:r>
              <a:rPr lang="ru-RU" sz="3000" dirty="0" smtClean="0"/>
              <a:t>руководитель группы и 2-3 члена группы</a:t>
            </a:r>
            <a:endParaRPr lang="ru-RU" dirty="0" smtClean="0"/>
          </a:p>
          <a:p>
            <a:pPr marL="0" indent="0">
              <a:buNone/>
            </a:pPr>
            <a:r>
              <a:rPr lang="ru-RU" sz="2600" b="1" dirty="0" smtClean="0">
                <a:latin typeface="Century Gothic" panose="020B0502020202020204" pitchFamily="34" charset="0"/>
              </a:rPr>
              <a:t>Продолжительность</a:t>
            </a:r>
            <a:r>
              <a:rPr lang="en-US" sz="2600" b="1" dirty="0" smtClean="0">
                <a:latin typeface="Century Gothic" panose="020B0502020202020204" pitchFamily="34" charset="0"/>
              </a:rPr>
              <a:t> </a:t>
            </a:r>
            <a:r>
              <a:rPr lang="ru-RU" sz="2600" b="1" dirty="0" smtClean="0">
                <a:latin typeface="Century Gothic" panose="020B0502020202020204" pitchFamily="34" charset="0"/>
              </a:rPr>
              <a:t>оценки на месте</a:t>
            </a:r>
            <a:r>
              <a:rPr lang="ru-RU" dirty="0" smtClean="0"/>
              <a:t>: </a:t>
            </a:r>
            <a:r>
              <a:rPr lang="ru-RU" sz="3000" dirty="0" smtClean="0"/>
              <a:t>2-5 дней</a:t>
            </a:r>
          </a:p>
          <a:p>
            <a:pPr marL="0" indent="0">
              <a:buNone/>
            </a:pPr>
            <a:r>
              <a:rPr lang="ru-RU" sz="2600" b="1" dirty="0" smtClean="0">
                <a:latin typeface="Century Gothic" panose="020B0502020202020204" pitchFamily="34" charset="0"/>
              </a:rPr>
              <a:t>Результаты:</a:t>
            </a:r>
            <a:endParaRPr lang="ru-RU" sz="2600" b="1" dirty="0">
              <a:latin typeface="Century Gothic" panose="020B0502020202020204" pitchFamily="34" charset="0"/>
            </a:endParaRP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Краткая информация об оценке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Отчет о самооценке с комментариями группы </a:t>
            </a:r>
            <a:endParaRPr lang="en-US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Перечень обнаружений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Рекомендации </a:t>
            </a:r>
            <a:r>
              <a:rPr lang="en-US" dirty="0" smtClean="0"/>
              <a:t>MG MAC </a:t>
            </a:r>
            <a:r>
              <a:rPr lang="ru-RU" dirty="0" smtClean="0"/>
              <a:t>для продолжения процесса паритетной оценки</a:t>
            </a:r>
          </a:p>
          <a:p>
            <a:pPr marL="57150" indent="0">
              <a:buFont typeface="Wingdings" panose="05000000000000000000" pitchFamily="2" charset="2"/>
              <a:buNone/>
            </a:pPr>
            <a:r>
              <a:rPr lang="ru-RU" sz="2600" b="1" dirty="0">
                <a:latin typeface="Century Gothic" panose="020B0502020202020204" pitchFamily="34" charset="0"/>
              </a:rPr>
              <a:t>Завершение этапа предварительной оценки (</a:t>
            </a:r>
            <a:r>
              <a:rPr lang="ru-RU" sz="2600" b="1" dirty="0" smtClean="0">
                <a:latin typeface="Century Gothic" panose="020B0502020202020204" pitchFamily="34" charset="0"/>
              </a:rPr>
              <a:t>Рекомендации </a:t>
            </a:r>
            <a:r>
              <a:rPr lang="en-US" sz="2600" b="1" dirty="0">
                <a:latin typeface="Century Gothic" panose="020B0502020202020204" pitchFamily="34" charset="0"/>
              </a:rPr>
              <a:t>MG MAC)</a:t>
            </a:r>
            <a:endParaRPr lang="ru-RU" sz="2600" b="1" dirty="0">
              <a:latin typeface="Century Gothic" panose="020B0502020202020204" pitchFamily="34" charset="0"/>
            </a:endParaRPr>
          </a:p>
          <a:p>
            <a:pPr marL="892175" lvl="1" indent="-434975">
              <a:buFont typeface="Wingdings" panose="05000000000000000000" pitchFamily="2" charset="2"/>
              <a:buChar char="q"/>
            </a:pPr>
            <a:endParaRPr lang="ru-RU" dirty="0" smtClean="0"/>
          </a:p>
          <a:p>
            <a:pPr marL="892175" lvl="1" indent="-434975">
              <a:buFont typeface="Wingdings" panose="05000000000000000000" pitchFamily="2" charset="2"/>
              <a:buChar char="q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1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Предварительная оценка </a:t>
            </a:r>
            <a:r>
              <a:rPr lang="ru-RU" sz="4000" dirty="0" smtClean="0">
                <a:latin typeface="Century Gothic" panose="020B0502020202020204" pitchFamily="34" charset="0"/>
              </a:rPr>
              <a:t>БГЦА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41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>
                <a:latin typeface="Century Gothic" panose="020B0502020202020204" pitchFamily="34" charset="0"/>
              </a:rPr>
              <a:t>Дата</a:t>
            </a:r>
            <a:r>
              <a:rPr lang="ru-RU" dirty="0" smtClean="0"/>
              <a:t>: </a:t>
            </a:r>
            <a:r>
              <a:rPr lang="ru-RU" sz="3000" dirty="0" smtClean="0"/>
              <a:t>18-21 января 2016</a:t>
            </a:r>
            <a:endParaRPr lang="ru-RU" dirty="0" smtClean="0"/>
          </a:p>
          <a:p>
            <a:pPr marL="0" indent="0">
              <a:buNone/>
            </a:pPr>
            <a:r>
              <a:rPr lang="ru-RU" sz="2600" b="1" dirty="0">
                <a:latin typeface="Century Gothic" panose="020B0502020202020204" pitchFamily="34" charset="0"/>
              </a:rPr>
              <a:t>Состав</a:t>
            </a:r>
            <a:r>
              <a:rPr lang="ru-RU" dirty="0" smtClean="0"/>
              <a:t>: </a:t>
            </a:r>
            <a:r>
              <a:rPr lang="ru-RU" sz="3000" dirty="0" smtClean="0"/>
              <a:t>3 эксперта (Греция, Франция, Италия)</a:t>
            </a:r>
          </a:p>
          <a:p>
            <a:pPr marL="0" indent="0">
              <a:buNone/>
            </a:pPr>
            <a:r>
              <a:rPr lang="ru-RU" sz="2600" b="1" dirty="0">
                <a:latin typeface="Century Gothic" panose="020B0502020202020204" pitchFamily="34" charset="0"/>
              </a:rPr>
              <a:t>Критерии</a:t>
            </a:r>
            <a:r>
              <a:rPr lang="ru-RU" dirty="0" smtClean="0"/>
              <a:t> </a:t>
            </a:r>
            <a:r>
              <a:rPr lang="ru-RU" sz="2600" b="1" dirty="0">
                <a:latin typeface="Century Gothic" panose="020B0502020202020204" pitchFamily="34" charset="0"/>
              </a:rPr>
              <a:t>оценки</a:t>
            </a:r>
            <a:r>
              <a:rPr lang="ru-RU" dirty="0" smtClean="0"/>
              <a:t>: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Регламент ЕС 765/2008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Основополагающие стандарты: </a:t>
            </a:r>
            <a:endParaRPr lang="en-US" dirty="0" smtClean="0"/>
          </a:p>
          <a:p>
            <a:pPr marL="1344613" lvl="2" indent="-430213"/>
            <a:r>
              <a:rPr lang="en-US" dirty="0" smtClean="0"/>
              <a:t>ISO/IEC 17011</a:t>
            </a:r>
          </a:p>
          <a:p>
            <a:pPr marL="1344613" lvl="2" indent="-430213"/>
            <a:r>
              <a:rPr lang="en-US" dirty="0" smtClean="0"/>
              <a:t>ISO/IEC 17025</a:t>
            </a:r>
          </a:p>
          <a:p>
            <a:pPr marL="1344613" lvl="2" indent="-430213"/>
            <a:r>
              <a:rPr lang="en-US" dirty="0" smtClean="0"/>
              <a:t>ISO/IEC 17021</a:t>
            </a:r>
          </a:p>
          <a:p>
            <a:pPr marL="1344613" lvl="2" indent="-430213"/>
            <a:r>
              <a:rPr lang="en-US" dirty="0" smtClean="0"/>
              <a:t>ISO/IEC 17024</a:t>
            </a:r>
          </a:p>
          <a:p>
            <a:pPr marL="1344613" lvl="2" indent="-430213"/>
            <a:r>
              <a:rPr lang="en-US" dirty="0" smtClean="0"/>
              <a:t>ISO/IEC 17065</a:t>
            </a:r>
          </a:p>
          <a:p>
            <a:pPr marL="892175" lvl="1" indent="-434975">
              <a:buFont typeface="Wingdings" panose="05000000000000000000" pitchFamily="2" charset="2"/>
              <a:buChar char="q"/>
            </a:pPr>
            <a:r>
              <a:rPr lang="ru-RU" dirty="0" smtClean="0"/>
              <a:t>обязательные документы ЕА</a:t>
            </a:r>
            <a:r>
              <a:rPr lang="en-US" dirty="0" smtClean="0"/>
              <a:t>, ILAC, IAF</a:t>
            </a:r>
            <a:r>
              <a:rPr lang="ru-RU" dirty="0"/>
              <a:t> </a:t>
            </a:r>
            <a:r>
              <a:rPr lang="ru-RU" dirty="0" smtClean="0"/>
              <a:t>(в части прослеживаемости, неопределенности, проверок квалификации/МЛС, интервалов калибровки и др.)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7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Предварительная оценка </a:t>
            </a:r>
            <a:r>
              <a:rPr lang="ru-RU" sz="4000" dirty="0" smtClean="0">
                <a:latin typeface="Century Gothic" panose="020B0502020202020204" pitchFamily="34" charset="0"/>
              </a:rPr>
              <a:t>БГЦА</a:t>
            </a:r>
            <a:br>
              <a:rPr lang="ru-RU" sz="4000" dirty="0" smtClean="0">
                <a:latin typeface="Century Gothic" panose="020B0502020202020204" pitchFamily="34" charset="0"/>
              </a:rPr>
            </a:br>
            <a:r>
              <a:rPr lang="ru-RU" sz="4000" dirty="0" smtClean="0">
                <a:latin typeface="Century Gothic" panose="020B0502020202020204" pitchFamily="34" charset="0"/>
              </a:rPr>
              <a:t>Программа оценки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B8124-6597-4820-97AE-F5F4C2EA7B42}" type="slidenum">
              <a:rPr lang="ru-RU" smtClean="0"/>
              <a:t>9</a:t>
            </a:fld>
            <a:endParaRPr lang="ru-RU"/>
          </a:p>
        </p:txBody>
      </p:sp>
      <p:sp>
        <p:nvSpPr>
          <p:cNvPr id="6" name="object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096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9085" indent="-286385">
              <a:lnSpc>
                <a:spcPct val="100000"/>
              </a:lnSpc>
              <a:buClr>
                <a:srgbClr val="3232CC"/>
              </a:buClr>
              <a:buSzPct val="60416"/>
              <a:buFont typeface="Segoe UI Symbol"/>
              <a:buChar char="▪"/>
              <a:tabLst>
                <a:tab pos="299085" algn="l"/>
                <a:tab pos="299720" algn="l"/>
              </a:tabLst>
            </a:pPr>
            <a:r>
              <a:rPr lang="ru-RU" sz="2400" b="1" u="sng" spc="-10" dirty="0" smtClean="0">
                <a:latin typeface="Arial"/>
                <a:cs typeface="Arial"/>
              </a:rPr>
              <a:t>Воскресенье</a:t>
            </a:r>
            <a:r>
              <a:rPr sz="2400" b="1" u="sng" spc="-10" dirty="0" smtClean="0">
                <a:latin typeface="Arial"/>
                <a:cs typeface="Arial"/>
              </a:rPr>
              <a:t>:</a:t>
            </a:r>
            <a:r>
              <a:rPr sz="2400" b="1" spc="-10" dirty="0" smtClean="0">
                <a:latin typeface="Arial"/>
                <a:cs typeface="Arial"/>
              </a:rPr>
              <a:t> </a:t>
            </a:r>
            <a:r>
              <a:rPr lang="ru-RU" sz="2400" spc="-5" dirty="0" smtClean="0">
                <a:latin typeface="Arial"/>
                <a:cs typeface="Arial"/>
              </a:rPr>
              <a:t>предварительной заседание (только члены группы по оценке)</a:t>
            </a:r>
          </a:p>
          <a:p>
            <a:pPr marL="299085" indent="-286385">
              <a:lnSpc>
                <a:spcPct val="100000"/>
              </a:lnSpc>
              <a:buClr>
                <a:srgbClr val="3232CC"/>
              </a:buClr>
              <a:buSzPct val="60416"/>
              <a:buFont typeface="Segoe UI Symbol"/>
              <a:buChar char="▪"/>
              <a:tabLst>
                <a:tab pos="299085" algn="l"/>
                <a:tab pos="299720" algn="l"/>
              </a:tabLst>
            </a:pPr>
            <a:r>
              <a:rPr lang="ru-RU" sz="2400" b="1" u="sng" spc="-10" dirty="0" smtClean="0">
                <a:latin typeface="Arial"/>
                <a:cs typeface="Arial"/>
              </a:rPr>
              <a:t>Понедельник</a:t>
            </a:r>
            <a:r>
              <a:rPr sz="2400" b="1" spc="-10" dirty="0" smtClean="0">
                <a:latin typeface="Arial"/>
                <a:cs typeface="Arial"/>
              </a:rPr>
              <a:t>: </a:t>
            </a:r>
            <a:r>
              <a:rPr lang="ru-RU" sz="2400" spc="-5" dirty="0" smtClean="0">
                <a:latin typeface="Arial"/>
                <a:cs typeface="Arial"/>
              </a:rPr>
              <a:t>вступительное заседание, </a:t>
            </a:r>
            <a:r>
              <a:rPr lang="ru-RU" sz="2400" dirty="0" smtClean="0">
                <a:latin typeface="Arial"/>
                <a:cs typeface="Arial"/>
              </a:rPr>
              <a:t>анализ </a:t>
            </a:r>
            <a:r>
              <a:rPr lang="ru-RU" sz="2400" dirty="0">
                <a:latin typeface="Arial"/>
                <a:cs typeface="Arial"/>
              </a:rPr>
              <a:t>дел аккредитованных субъектов и требований системы </a:t>
            </a:r>
            <a:r>
              <a:rPr lang="ru-RU" sz="2400" dirty="0" smtClean="0">
                <a:latin typeface="Arial"/>
                <a:cs typeface="Arial"/>
              </a:rPr>
              <a:t>менеджмента</a:t>
            </a:r>
          </a:p>
          <a:p>
            <a:pPr marL="299085" indent="-286385">
              <a:lnSpc>
                <a:spcPct val="100000"/>
              </a:lnSpc>
              <a:buClr>
                <a:srgbClr val="3232CC"/>
              </a:buClr>
              <a:buSzPct val="60416"/>
              <a:buFont typeface="Segoe UI Symbol"/>
              <a:buChar char="▪"/>
              <a:tabLst>
                <a:tab pos="299085" algn="l"/>
                <a:tab pos="299720" algn="l"/>
              </a:tabLst>
            </a:pPr>
            <a:r>
              <a:rPr lang="ru-RU" sz="2400" b="1" u="sng" spc="-10" dirty="0" smtClean="0">
                <a:latin typeface="Arial"/>
                <a:cs typeface="Arial"/>
              </a:rPr>
              <a:t>Вторник</a:t>
            </a:r>
            <a:r>
              <a:rPr sz="2400" b="1" u="sng" spc="-10" dirty="0">
                <a:latin typeface="Arial"/>
                <a:cs typeface="Arial"/>
              </a:rPr>
              <a:t>: </a:t>
            </a:r>
            <a:r>
              <a:rPr lang="ru-RU" sz="2400" spc="-5" dirty="0" smtClean="0">
                <a:latin typeface="Arial"/>
                <a:cs typeface="Arial"/>
              </a:rPr>
              <a:t>наблюдение за оценками</a:t>
            </a:r>
            <a:endParaRPr lang="ru-RU" sz="2400" spc="-5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lr>
                <a:srgbClr val="3232CC"/>
              </a:buClr>
              <a:buSzPct val="60416"/>
              <a:buFont typeface="Segoe UI Symbol"/>
              <a:buChar char="▪"/>
              <a:tabLst>
                <a:tab pos="299085" algn="l"/>
                <a:tab pos="299720" algn="l"/>
              </a:tabLst>
            </a:pPr>
            <a:r>
              <a:rPr lang="ru-RU" sz="2400" b="1" u="sng" spc="-5" dirty="0" smtClean="0">
                <a:latin typeface="Arial"/>
                <a:cs typeface="Arial"/>
              </a:rPr>
              <a:t>Среда</a:t>
            </a:r>
            <a:r>
              <a:rPr lang="ru-RU" sz="2400" b="1" u="sng" spc="-5" dirty="0">
                <a:latin typeface="Arial"/>
                <a:cs typeface="Arial"/>
              </a:rPr>
              <a:t>: </a:t>
            </a:r>
            <a:r>
              <a:rPr lang="ru-RU" sz="2400" spc="-5" dirty="0" smtClean="0">
                <a:latin typeface="Arial"/>
                <a:cs typeface="Arial"/>
              </a:rPr>
              <a:t>оценивание </a:t>
            </a:r>
            <a:r>
              <a:rPr lang="ru-RU" sz="2400" spc="-5" dirty="0">
                <a:latin typeface="Arial"/>
                <a:cs typeface="Arial"/>
              </a:rPr>
              <a:t>структуры, менеджмента и ресурсов, выполнения требований соглашения EA MLA (EA 1/06), Регламента (EC)765/2008; Процесс аккредитации, человеческие ресурсы, обязательства органа по аккредитации, использование знаков</a:t>
            </a:r>
            <a:endParaRPr lang="ru-RU" sz="2400" spc="-5" dirty="0" smtClean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lr>
                <a:srgbClr val="3232CC"/>
              </a:buClr>
              <a:buSzPct val="60416"/>
              <a:buFont typeface="Segoe UI Symbol"/>
              <a:buChar char="▪"/>
              <a:tabLst>
                <a:tab pos="299085" algn="l"/>
                <a:tab pos="299720" algn="l"/>
              </a:tabLst>
            </a:pPr>
            <a:r>
              <a:rPr lang="ru-RU" sz="2400" b="1" u="sng" spc="-5" dirty="0" smtClean="0">
                <a:latin typeface="Arial"/>
                <a:cs typeface="Arial"/>
              </a:rPr>
              <a:t>Четверг</a:t>
            </a:r>
            <a:r>
              <a:rPr lang="ru-RU" sz="2400" b="1" u="sng" spc="-5" dirty="0">
                <a:latin typeface="Arial"/>
                <a:cs typeface="Arial"/>
              </a:rPr>
              <a:t>: </a:t>
            </a:r>
            <a:r>
              <a:rPr lang="ru-RU" sz="2400" spc="-5" dirty="0">
                <a:latin typeface="Arial"/>
                <a:cs typeface="Arial"/>
              </a:rPr>
              <a:t>Заключительное совещание, представление результатов предварительной </a:t>
            </a:r>
            <a:r>
              <a:rPr lang="ru-RU" sz="2400" spc="-5" dirty="0" smtClean="0">
                <a:latin typeface="Arial"/>
                <a:cs typeface="Arial"/>
              </a:rPr>
              <a:t>оценки</a:t>
            </a:r>
            <a:endParaRPr lang="ru-RU" sz="2400" spc="-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23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3947</TotalTime>
  <Words>691</Words>
  <Application>Microsoft Office PowerPoint</Application>
  <PresentationFormat>Экран (4:3)</PresentationFormat>
  <Paragraphs>121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Опыт прохождения  Национальной системой аккредитации Республики Беларусь предварительной оценки  со стороны Европейской организации по аккредитации </vt:lpstr>
      <vt:lpstr>Процесс  паритетной оценки ЕА</vt:lpstr>
      <vt:lpstr>Цели процесса паритетной оценки ЕА</vt:lpstr>
      <vt:lpstr>Этапы паритетной оценки ЕА</vt:lpstr>
      <vt:lpstr>Этап заявки (1)</vt:lpstr>
      <vt:lpstr>Этап заявки (2)</vt:lpstr>
      <vt:lpstr>Этап предварительной  оценки ЕА</vt:lpstr>
      <vt:lpstr>Предварительная оценка БГЦА</vt:lpstr>
      <vt:lpstr>Предварительная оценка БГЦА Программа оценки</vt:lpstr>
      <vt:lpstr>Предварительная оценка БГЦА Методы оценки</vt:lpstr>
      <vt:lpstr>Заключение экспертов ЕА: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Батаев</dc:creator>
  <cp:lastModifiedBy>Батаев</cp:lastModifiedBy>
  <cp:revision>316</cp:revision>
  <cp:lastPrinted>2016-06-09T13:56:44Z</cp:lastPrinted>
  <dcterms:created xsi:type="dcterms:W3CDTF">2014-05-22T08:39:26Z</dcterms:created>
  <dcterms:modified xsi:type="dcterms:W3CDTF">2016-10-03T07:35:54Z</dcterms:modified>
</cp:coreProperties>
</file>